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1" r:id="rId1"/>
  </p:sldMasterIdLst>
  <p:notesMasterIdLst>
    <p:notesMasterId r:id="rId66"/>
  </p:notesMasterIdLst>
  <p:sldIdLst>
    <p:sldId id="289" r:id="rId2"/>
    <p:sldId id="318" r:id="rId3"/>
    <p:sldId id="256" r:id="rId4"/>
    <p:sldId id="257" r:id="rId5"/>
    <p:sldId id="267" r:id="rId6"/>
    <p:sldId id="523" r:id="rId7"/>
    <p:sldId id="651" r:id="rId8"/>
    <p:sldId id="273" r:id="rId9"/>
    <p:sldId id="258" r:id="rId10"/>
    <p:sldId id="259" r:id="rId11"/>
    <p:sldId id="275" r:id="rId12"/>
    <p:sldId id="520" r:id="rId13"/>
    <p:sldId id="271" r:id="rId14"/>
    <p:sldId id="260" r:id="rId15"/>
    <p:sldId id="270" r:id="rId16"/>
    <p:sldId id="269" r:id="rId17"/>
    <p:sldId id="261" r:id="rId18"/>
    <p:sldId id="587" r:id="rId19"/>
    <p:sldId id="586" r:id="rId20"/>
    <p:sldId id="585" r:id="rId21"/>
    <p:sldId id="588" r:id="rId22"/>
    <p:sldId id="589" r:id="rId23"/>
    <p:sldId id="285" r:id="rId24"/>
    <p:sldId id="524" r:id="rId25"/>
    <p:sldId id="272" r:id="rId26"/>
    <p:sldId id="266" r:id="rId27"/>
    <p:sldId id="277" r:id="rId28"/>
    <p:sldId id="295" r:id="rId29"/>
    <p:sldId id="291" r:id="rId30"/>
    <p:sldId id="278" r:id="rId31"/>
    <p:sldId id="296" r:id="rId32"/>
    <p:sldId id="293" r:id="rId33"/>
    <p:sldId id="290" r:id="rId34"/>
    <p:sldId id="305" r:id="rId35"/>
    <p:sldId id="306" r:id="rId36"/>
    <p:sldId id="279" r:id="rId37"/>
    <p:sldId id="287" r:id="rId38"/>
    <p:sldId id="263" r:id="rId39"/>
    <p:sldId id="283" r:id="rId40"/>
    <p:sldId id="281" r:id="rId41"/>
    <p:sldId id="265" r:id="rId42"/>
    <p:sldId id="282" r:id="rId43"/>
    <p:sldId id="606" r:id="rId44"/>
    <p:sldId id="646" r:id="rId45"/>
    <p:sldId id="650" r:id="rId46"/>
    <p:sldId id="346" r:id="rId47"/>
    <p:sldId id="582" r:id="rId48"/>
    <p:sldId id="583" r:id="rId49"/>
    <p:sldId id="584" r:id="rId50"/>
    <p:sldId id="580" r:id="rId51"/>
    <p:sldId id="592" r:id="rId52"/>
    <p:sldId id="593" r:id="rId53"/>
    <p:sldId id="594" r:id="rId54"/>
    <p:sldId id="595" r:id="rId55"/>
    <p:sldId id="596" r:id="rId56"/>
    <p:sldId id="597" r:id="rId57"/>
    <p:sldId id="598" r:id="rId58"/>
    <p:sldId id="599" r:id="rId59"/>
    <p:sldId id="600" r:id="rId60"/>
    <p:sldId id="601" r:id="rId61"/>
    <p:sldId id="602" r:id="rId62"/>
    <p:sldId id="603" r:id="rId63"/>
    <p:sldId id="604" r:id="rId64"/>
    <p:sldId id="605" r:id="rId6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8315"/>
    <a:srgbClr val="F412A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020" autoAdjust="0"/>
    <p:restoredTop sz="94728" autoAdjust="0"/>
  </p:normalViewPr>
  <p:slideViewPr>
    <p:cSldViewPr>
      <p:cViewPr>
        <p:scale>
          <a:sx n="60" d="100"/>
          <a:sy n="60" d="100"/>
        </p:scale>
        <p:origin x="-1188" y="-4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4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6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AE48CDA-6181-496E-BB1B-B9CEC6CC02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DDF00C-66FB-49B7-80CB-6FC707F70BF5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9CCB2A-EDD0-4B80-AFA1-AB06424B5746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F8BDBA-38C7-41E9-88C2-26EC336AA85C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178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5B3828-1F92-43D7-829B-50E84E581972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179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82C262-DC5A-43A1-815B-AA42A7ABDDC8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488320-CEB3-43A3-99A2-EA2D7389B428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AF4640-3DC4-4AD5-BD70-9B7F951A06B8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183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0AAEBD-2573-4DE3-A678-9CC908391DDE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184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68A10B-0DB7-41F3-B9ED-0C5BE78D5AEB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C530DE-2FC2-412F-874C-3C785DE8C51A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186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3184C8-69AE-4703-84C3-093CF654D6C4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187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190F1B-CC9B-42DF-A8F6-A2F3CB31A0E4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10AB42-0A6C-41C0-B866-0FE818044A79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5E4FDF-9246-4F2B-8FFE-63CB586160AB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189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CF31C6-0232-4B17-ACDF-E1A441BC5435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190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1B133A-66B1-4CAB-B044-64CF336020F0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191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D08F62-66D6-4483-A51E-11F4E5463BFB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192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D3D672-4AFC-45E3-8AAB-9A805D10C8F7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193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7A7F83-C320-4B8F-9C3F-AED6D5A5FFFF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194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0E7775-3817-40A3-90A8-272BF66FC2C3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195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01395E-EA78-4F60-8D1C-DB1F57E77941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196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60DF20-615C-490D-B668-E6C5F6A15CFA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197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6D4807-D32C-4760-B45B-CF88CE2A7AC3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A5D32A-CDFE-450A-B0A5-83B77A1340B6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198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E40B39-C5B1-4495-B4D8-747E7747431C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199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C70E7B-391E-4D38-B0CF-CF2EE2CC8C29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200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916FD5-181D-48B9-82A8-B9543B273291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215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5C5427-3F44-48FF-B448-25FF297D46C4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3C754E-F764-459D-A9A0-205B66D311C8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08E441-12A1-4F11-A289-709D2B58365E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535C97-E740-4C1A-A782-0163B8D85452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174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7A389A-0B87-4E56-9B36-7B177F9BE01E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794934-2B4A-4B8A-BFE4-C984E518B163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C148D-FA13-4594-8AD4-4C5EB4C344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71A2B-6DD7-44A1-92C4-6EA099E93B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F183E-5854-4C8B-90A0-00D60249CE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44463"/>
            <a:ext cx="77724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066800" y="1981200"/>
            <a:ext cx="3848100" cy="4114800"/>
          </a:xfrm>
        </p:spPr>
        <p:txBody>
          <a:bodyPr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7300" y="1981200"/>
            <a:ext cx="38481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FEC52-9015-4D2D-BAC8-0269FB1441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7C2EF-B2A8-4E2C-B2CC-61F38DFF91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D2A08-B60D-417A-A43E-A0FAFBEED4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A5824-8C03-4062-B6A4-792157265C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B1831-9C08-402C-9D76-B0A7D51C96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2F243-2167-4ED6-B541-643EDE737B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12FC2-4B65-481C-BD2D-5CF494AD1E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8FC35-D711-46BE-B5A2-2B72A8E004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CC856-5276-447C-9A6B-8A805D4D57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51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D9DA165D-70EE-40CF-A4E8-F07927D6B5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58" r:id="rId1"/>
    <p:sldLayoutId id="2147484059" r:id="rId2"/>
    <p:sldLayoutId id="2147484070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  <p:sldLayoutId id="214748406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wmf"/><Relationship Id="rId4" Type="http://schemas.openxmlformats.org/officeDocument/2006/relationships/audio" Target="../media/audio4.wav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audio" Target="../media/audio2.wav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4"/>
          <p:cNvSpPr>
            <a:spLocks noGrp="1" noChangeArrowheads="1"/>
          </p:cNvSpPr>
          <p:nvPr>
            <p:ph type="title"/>
          </p:nvPr>
        </p:nvSpPr>
        <p:spPr>
          <a:xfrm>
            <a:off x="1143000" y="130175"/>
            <a:ext cx="7772400" cy="14462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 </a:t>
            </a:r>
            <a:r>
              <a:rPr lang="ru-RU" dirty="0" smtClean="0"/>
              <a:t>Адвентистская дипломатия</a:t>
            </a:r>
            <a:endParaRPr lang="en-US" dirty="0" smtClean="0"/>
          </a:p>
        </p:txBody>
      </p:sp>
      <p:pic>
        <p:nvPicPr>
          <p:cNvPr id="4099" name="Picture 4" descr="http://rajivawijesinha.files.wordpress.com/2010/06/hand_shak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8538" y="1412875"/>
            <a:ext cx="511175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814388"/>
            <a:ext cx="7772400" cy="762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Цели</a:t>
            </a:r>
            <a:endParaRPr lang="en-US" dirty="0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827088" y="981075"/>
            <a:ext cx="7885112" cy="5119688"/>
          </a:xfrm>
        </p:spPr>
        <p:txBody>
          <a:bodyPr/>
          <a:lstStyle/>
          <a:p>
            <a:pPr marL="2209800" lvl="4" indent="-381000" eaLnBrk="1" hangingPunct="1">
              <a:buFontTx/>
              <a:buNone/>
            </a:pPr>
            <a:endParaRPr lang="en-US" sz="2800" smtClean="0"/>
          </a:p>
          <a:p>
            <a:pPr marL="609600" indent="-609600" eaLnBrk="1" hangingPunct="1">
              <a:buFontTx/>
              <a:buNone/>
            </a:pPr>
            <a:r>
              <a:rPr lang="en-US" smtClean="0"/>
              <a:t>1. </a:t>
            </a:r>
            <a:r>
              <a:rPr lang="ru-RU" smtClean="0"/>
              <a:t>Осуществить нашу глобальную миссию</a:t>
            </a:r>
            <a:endParaRPr lang="en-US" smtClean="0"/>
          </a:p>
          <a:p>
            <a:pPr marL="609600" indent="-609600" eaLnBrk="1" hangingPunct="1">
              <a:buFontTx/>
              <a:buNone/>
            </a:pPr>
            <a:r>
              <a:rPr lang="en-US" smtClean="0"/>
              <a:t>2. </a:t>
            </a:r>
            <a:r>
              <a:rPr lang="ru-RU" smtClean="0"/>
              <a:t>Содействовать продвижению наших ценностей</a:t>
            </a:r>
            <a:endParaRPr lang="en-US" smtClean="0"/>
          </a:p>
          <a:p>
            <a:pPr marL="609600" indent="-609600" eaLnBrk="1" hangingPunct="1">
              <a:buFontTx/>
              <a:buNone/>
            </a:pPr>
            <a:r>
              <a:rPr lang="en-US" smtClean="0"/>
              <a:t>3. </a:t>
            </a:r>
            <a:r>
              <a:rPr lang="ru-RU" smtClean="0"/>
              <a:t>Защищать членов нашей церкви</a:t>
            </a:r>
            <a:endParaRPr lang="en-US" smtClean="0"/>
          </a:p>
        </p:txBody>
      </p:sp>
      <p:sp>
        <p:nvSpPr>
          <p:cNvPr id="11268" name="Text Box 10"/>
          <p:cNvSpPr txBox="1">
            <a:spLocks noChangeArrowheads="1"/>
          </p:cNvSpPr>
          <p:nvPr/>
        </p:nvSpPr>
        <p:spPr bwMode="auto">
          <a:xfrm>
            <a:off x="6461125" y="5759450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11269" name="Picture 6" descr="http://young.rzd.ru/dbmm/images/41/4074/1139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3524250"/>
            <a:ext cx="443865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814388"/>
            <a:ext cx="7772400" cy="762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Цели</a:t>
            </a:r>
            <a:endParaRPr lang="en-US" dirty="0" smtClean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557338"/>
            <a:ext cx="7956550" cy="2519362"/>
          </a:xfrm>
          <a:ln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600" smtClean="0"/>
              <a:t>4. </a:t>
            </a:r>
            <a:r>
              <a:rPr lang="ru-RU" sz="3600" smtClean="0"/>
              <a:t>Защищать религиозную свободу</a:t>
            </a:r>
            <a:endParaRPr lang="en-US" sz="3600" smtClean="0"/>
          </a:p>
          <a:p>
            <a:pPr eaLnBrk="1" hangingPunct="1">
              <a:buFontTx/>
              <a:buNone/>
            </a:pPr>
            <a:r>
              <a:rPr lang="en-US" sz="3600" smtClean="0"/>
              <a:t>5. </a:t>
            </a:r>
            <a:r>
              <a:rPr lang="ru-RU" sz="3600" smtClean="0"/>
              <a:t>Развивать положительные отношения с властями</a:t>
            </a:r>
            <a:endParaRPr lang="en-US" sz="3600" smtClean="0"/>
          </a:p>
          <a:p>
            <a:pPr eaLnBrk="1" hangingPunct="1">
              <a:buFontTx/>
              <a:buNone/>
            </a:pPr>
            <a:r>
              <a:rPr lang="en-US" sz="3600" smtClean="0"/>
              <a:t>6. </a:t>
            </a:r>
            <a:r>
              <a:rPr lang="ru-RU" sz="3600" smtClean="0"/>
              <a:t>Сохранять наши интересы</a:t>
            </a:r>
            <a:endParaRPr lang="en-US" sz="3600" smtClean="0"/>
          </a:p>
          <a:p>
            <a:pPr eaLnBrk="1" hangingPunct="1">
              <a:buFontTx/>
              <a:buNone/>
            </a:pPr>
            <a:endParaRPr lang="en-US" sz="4000" smtClean="0"/>
          </a:p>
        </p:txBody>
      </p:sp>
      <p:pic>
        <p:nvPicPr>
          <p:cNvPr id="12292" name="Picture 5" descr="http://young.rzd.ru/dbmm/images/41/4074/1139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813" y="4076700"/>
            <a:ext cx="370205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Приоритет - Евангелизм</a:t>
            </a:r>
            <a:endParaRPr lang="en-US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b="1" dirty="0" smtClean="0"/>
              <a:t>Команда отдела ОСРС видит себя частью евангельской работы Церкви. </a:t>
            </a:r>
            <a:endParaRPr lang="en-US" b="1" dirty="0" smtClean="0"/>
          </a:p>
          <a:p>
            <a:pPr eaLnBrk="1" hangingPunct="1"/>
            <a:r>
              <a:rPr lang="ru-RU" b="1" dirty="0" smtClean="0"/>
              <a:t>Религиозная свобода – важный фактор в разрешении свободной евангельской деятельности. </a:t>
            </a:r>
            <a:endParaRPr lang="en-US" b="1" dirty="0" smtClean="0"/>
          </a:p>
          <a:p>
            <a:pPr eaLnBrk="1" hangingPunct="1"/>
            <a:r>
              <a:rPr lang="en-US" b="1" dirty="0" smtClean="0"/>
              <a:t>   </a:t>
            </a:r>
            <a:r>
              <a:rPr lang="ru-RU" b="1" dirty="0" smtClean="0"/>
              <a:t>Положительные отношения с властями и благоприятная репутация в обществе открывают двери для евангельского служения</a:t>
            </a: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143000" y="130175"/>
            <a:ext cx="7772400" cy="14462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Самые лучшие способы</a:t>
            </a:r>
            <a:endParaRPr lang="en-US" dirty="0" smtClean="0"/>
          </a:p>
        </p:txBody>
      </p:sp>
      <p:sp>
        <p:nvSpPr>
          <p:cNvPr id="14339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Каковы самые лучшие способы для достижения наших целей</a:t>
            </a:r>
            <a:r>
              <a:rPr lang="en-US" sz="4000" smtClean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814388"/>
            <a:ext cx="7772400" cy="762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Изоляция</a:t>
            </a:r>
            <a:r>
              <a:rPr lang="en-US" dirty="0" smtClean="0"/>
              <a:t>?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smtClean="0"/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>
              <a:buFontTx/>
              <a:buNone/>
            </a:pPr>
            <a:endParaRPr lang="en-US" smtClean="0"/>
          </a:p>
        </p:txBody>
      </p:sp>
      <p:pic>
        <p:nvPicPr>
          <p:cNvPr id="34820" name="Picture 4" descr="BD05552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1981200"/>
            <a:ext cx="5562600" cy="457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814388"/>
            <a:ext cx="7772400" cy="762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Разделение</a:t>
            </a:r>
            <a:r>
              <a:rPr lang="en-US" dirty="0" smtClean="0"/>
              <a:t>?</a:t>
            </a:r>
          </a:p>
        </p:txBody>
      </p:sp>
      <p:pic>
        <p:nvPicPr>
          <p:cNvPr id="45060" name="Picture 4" descr="BD06670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2438400"/>
            <a:ext cx="3657600" cy="354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143000" y="814388"/>
            <a:ext cx="7772400" cy="762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Сотрудничество!</a:t>
            </a:r>
            <a:endParaRPr lang="en-US" dirty="0" smtClean="0"/>
          </a:p>
        </p:txBody>
      </p:sp>
      <p:pic>
        <p:nvPicPr>
          <p:cNvPr id="44036" name="Picture 1028" descr="BD06518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2084388"/>
            <a:ext cx="5105400" cy="394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76238"/>
            <a:ext cx="7772400" cy="12001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/>
              <a:t>Принципы Адвентистской Дипломатии</a:t>
            </a:r>
            <a:endParaRPr lang="en-US" sz="3600" dirty="0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981200"/>
            <a:ext cx="4441825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dirty="0" smtClean="0"/>
              <a:t>Реализм</a:t>
            </a:r>
            <a:r>
              <a:rPr lang="en-US" dirty="0" smtClean="0"/>
              <a:t>:</a:t>
            </a:r>
          </a:p>
          <a:p>
            <a:pPr eaLnBrk="1" hangingPunct="1">
              <a:buFontTx/>
              <a:buNone/>
            </a:pPr>
            <a:r>
              <a:rPr lang="en-US" dirty="0" smtClean="0"/>
              <a:t>    </a:t>
            </a:r>
            <a:r>
              <a:rPr lang="ru-RU" dirty="0" smtClean="0"/>
              <a:t>если вы – лягушка, не думайте о себе, что вы -  лев</a:t>
            </a:r>
            <a:r>
              <a:rPr lang="en-US" dirty="0" smtClean="0"/>
              <a:t>.</a:t>
            </a:r>
          </a:p>
          <a:p>
            <a:pPr eaLnBrk="1" hangingPunct="1">
              <a:buFontTx/>
              <a:buNone/>
            </a:pPr>
            <a:r>
              <a:rPr lang="en-US" dirty="0" smtClean="0"/>
              <a:t>   </a:t>
            </a:r>
            <a:r>
              <a:rPr lang="ru-RU" dirty="0" smtClean="0"/>
              <a:t>Если вы - мышь</a:t>
            </a:r>
            <a:r>
              <a:rPr lang="en-US" dirty="0" smtClean="0"/>
              <a:t>, </a:t>
            </a:r>
            <a:r>
              <a:rPr lang="ru-RU" dirty="0" smtClean="0"/>
              <a:t>не считайте себя слоном</a:t>
            </a:r>
            <a:r>
              <a:rPr lang="en-US" dirty="0" smtClean="0"/>
              <a:t>.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pic>
        <p:nvPicPr>
          <p:cNvPr id="35847" name="Picture 7" descr="AN01124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625" y="4292600"/>
            <a:ext cx="187801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8" name="Picture 8" descr="AN02542_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1800" y="2133600"/>
            <a:ext cx="2362200" cy="228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23525" y="980728"/>
          <a:ext cx="8568952" cy="5688630"/>
        </p:xfrm>
        <a:graphic>
          <a:graphicData uri="http://schemas.openxmlformats.org/drawingml/2006/table">
            <a:tbl>
              <a:tblPr/>
              <a:tblGrid>
                <a:gridCol w="1224136"/>
                <a:gridCol w="1224136"/>
                <a:gridCol w="1224136"/>
                <a:gridCol w="1224136"/>
                <a:gridCol w="1224136"/>
                <a:gridCol w="1224136"/>
                <a:gridCol w="1224136"/>
              </a:tblGrid>
              <a:tr h="6135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3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296" marR="65296" marT="65296" marB="65296" anchor="ctr">
                    <a:lnL w="12700" cap="flat" cmpd="sng" algn="ctr">
                      <a:solidFill>
                        <a:srgbClr val="92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C3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1800 год</a:t>
                      </a: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296" marR="65296" marT="65296" marB="65296" anchor="ctr">
                    <a:lnL w="12700" cap="flat" cmpd="sng" algn="ctr">
                      <a:solidFill>
                        <a:srgbClr val="92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C3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1900 год</a:t>
                      </a: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296" marR="65296" marT="65296" marB="65296" anchor="ctr">
                    <a:lnL w="12700" cap="flat" cmpd="sng" algn="ctr">
                      <a:solidFill>
                        <a:srgbClr val="92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C3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1970 год</a:t>
                      </a: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296" marR="65296" marT="65296" marB="65296" anchor="ctr">
                    <a:lnL w="12700" cap="flat" cmpd="sng" algn="ctr">
                      <a:solidFill>
                        <a:srgbClr val="92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C3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2000 год</a:t>
                      </a: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296" marR="65296" marT="65296" marB="65296" anchor="ctr">
                    <a:lnL w="12700" cap="flat" cmpd="sng" algn="ctr">
                      <a:solidFill>
                        <a:srgbClr val="92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C3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2007 год</a:t>
                      </a: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296" marR="65296" marT="65296" marB="65296" anchor="ctr">
                    <a:lnL w="12700" cap="flat" cmpd="sng" algn="ctr">
                      <a:solidFill>
                        <a:srgbClr val="92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C3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2025 год (прогноз)</a:t>
                      </a: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296" marR="65296" marT="65296" marB="65296" anchor="ctr">
                    <a:lnL w="12700" cap="flat" cmpd="sng" algn="ctr">
                      <a:solidFill>
                        <a:srgbClr val="92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C3C5"/>
                    </a:solidFill>
                  </a:tcPr>
                </a:tc>
              </a:tr>
              <a:tr h="6135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Католики</a:t>
                      </a: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296" marR="65296" marT="65296" marB="65296" anchor="ctr">
                    <a:lnL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106 430 000</a:t>
                      </a: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296" marR="65296" marT="65296" marB="65296" anchor="ctr">
                    <a:lnL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266 568 000</a:t>
                      </a: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296" marR="65296" marT="65296" marB="65296" anchor="ctr">
                    <a:lnL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665 484 000</a:t>
                      </a: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296" marR="65296" marT="65296" marB="65296" anchor="ctr">
                    <a:lnL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1 055 498 000</a:t>
                      </a: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296" marR="65296" marT="65296" marB="65296" anchor="ctr">
                    <a:lnL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1 142 968 000</a:t>
                      </a: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296" marR="65296" marT="65296" marB="65296" anchor="ctr">
                    <a:lnL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1 353 674 000</a:t>
                      </a: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296" marR="65296" marT="65296" marB="65296" anchor="ctr">
                    <a:lnL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35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Независимые</a:t>
                      </a:r>
                      <a:endParaRPr lang="ru-RU" sz="1300" dirty="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296" marR="65296" marT="65296" marB="65296" anchor="ctr">
                    <a:lnL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400 000</a:t>
                      </a:r>
                      <a:endParaRPr lang="ru-RU" sz="1300" dirty="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296" marR="65296" marT="65296" marB="65296" anchor="ctr">
                    <a:lnL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7 931 000</a:t>
                      </a:r>
                      <a:endParaRPr lang="ru-RU" sz="1300" dirty="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296" marR="65296" marT="65296" marB="65296" anchor="ctr">
                    <a:lnL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96 926 000</a:t>
                      </a:r>
                      <a:endParaRPr lang="ru-RU" sz="1300" dirty="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296" marR="65296" marT="65296" marB="65296" anchor="ctr">
                    <a:lnL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377 830 000</a:t>
                      </a:r>
                      <a:endParaRPr lang="ru-RU" sz="1300" dirty="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296" marR="65296" marT="65296" marB="65296" anchor="ctr">
                    <a:lnL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437 673 000</a:t>
                      </a:r>
                      <a:endParaRPr lang="ru-RU" sz="1300" dirty="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296" marR="65296" marT="65296" marB="65296" anchor="ctr">
                    <a:lnL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602 190 000</a:t>
                      </a:r>
                      <a:endParaRPr lang="ru-RU" sz="1300" dirty="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296" marR="65296" marT="65296" marB="65296" anchor="ctr">
                    <a:lnL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EEF"/>
                    </a:solidFill>
                  </a:tcPr>
                </a:tc>
              </a:tr>
              <a:tr h="3900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Протестанты</a:t>
                      </a: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296" marR="65296" marT="65296" marB="65296" anchor="ctr">
                    <a:lnL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30 980 000</a:t>
                      </a: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296" marR="65296" marT="65296" marB="65296" anchor="ctr">
                    <a:lnL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103 025 000</a:t>
                      </a: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296" marR="65296" marT="65296" marB="65296" anchor="ctr">
                    <a:lnL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21 105 4000</a:t>
                      </a: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296" marR="65296" marT="65296" marB="65296" anchor="ctr">
                    <a:lnL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346 889 000</a:t>
                      </a: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296" marR="65296" marT="65296" marB="65296" anchor="ctr">
                    <a:lnL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385 815 000</a:t>
                      </a: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296" marR="65296" marT="65296" marB="65296" anchor="ctr">
                    <a:lnL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497 703 000</a:t>
                      </a: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296" marR="65296" marT="65296" marB="65296" anchor="ctr">
                    <a:lnL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35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Православные</a:t>
                      </a:r>
                      <a:endParaRPr lang="ru-RU" sz="1300" dirty="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296" marR="65296" marT="65296" marB="65296" anchor="ctr">
                    <a:lnL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55 220 000</a:t>
                      </a:r>
                      <a:endParaRPr lang="ru-RU" sz="1300" dirty="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296" marR="65296" marT="65296" marB="65296" anchor="ctr">
                    <a:lnL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115 844 000</a:t>
                      </a:r>
                      <a:endParaRPr lang="ru-RU" sz="1300" dirty="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296" marR="65296" marT="65296" marB="65296" anchor="ctr">
                    <a:lnL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139 646 000</a:t>
                      </a:r>
                      <a:endParaRPr lang="ru-RU" sz="1300" dirty="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296" marR="65296" marT="65296" marB="65296" anchor="ctr">
                    <a:lnL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214 091 000</a:t>
                      </a:r>
                      <a:endParaRPr lang="ru-RU" sz="1300" dirty="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296" marR="65296" marT="65296" marB="65296" anchor="ctr">
                    <a:lnL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220 488 000</a:t>
                      </a:r>
                      <a:endParaRPr lang="ru-RU" sz="1300" dirty="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296" marR="65296" marT="65296" marB="65296" anchor="ctr">
                    <a:lnL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236 364 000</a:t>
                      </a:r>
                      <a:endParaRPr lang="ru-RU" sz="1300" dirty="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296" marR="65296" marT="65296" marB="65296" anchor="ctr">
                    <a:lnL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EEF"/>
                    </a:solidFill>
                  </a:tcPr>
                </a:tc>
              </a:tr>
              <a:tr h="3900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Англикане</a:t>
                      </a: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296" marR="65296" marT="65296" marB="65296" anchor="ctr">
                    <a:lnL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11 910 000</a:t>
                      </a: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296" marR="65296" marT="65296" marB="65296" anchor="ctr">
                    <a:lnL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30 571 000</a:t>
                      </a: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296" marR="65296" marT="65296" marB="65296" anchor="ctr">
                    <a:lnL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47 409 000</a:t>
                      </a: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296" marR="65296" marT="65296" marB="65296" anchor="ctr">
                    <a:lnL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75 335 000</a:t>
                      </a: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296" marR="65296" marT="65296" marB="65296" anchor="ctr">
                    <a:lnL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82 632 000</a:t>
                      </a: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296" marR="65296" marT="65296" marB="65296" anchor="ctr">
                    <a:lnL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109 690 000</a:t>
                      </a: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296" marR="65296" marT="65296" marB="65296" anchor="ctr">
                    <a:lnL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0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Маргиналы</a:t>
                      </a:r>
                      <a:endParaRPr lang="ru-RU" sz="1300" dirty="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296" marR="65296" marT="65296" marB="65296" anchor="ctr">
                    <a:lnL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40 000</a:t>
                      </a:r>
                      <a:endParaRPr lang="ru-RU" sz="1300" dirty="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296" marR="65296" marT="65296" marB="65296" anchor="ctr">
                    <a:lnL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928 000</a:t>
                      </a:r>
                      <a:endParaRPr lang="ru-RU" sz="1300" dirty="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296" marR="65296" marT="65296" marB="65296" anchor="ctr">
                    <a:lnL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11 100 000</a:t>
                      </a:r>
                      <a:endParaRPr lang="ru-RU" sz="1300" dirty="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296" marR="65296" marT="65296" marB="65296" anchor="ctr">
                    <a:lnL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29 500 000</a:t>
                      </a:r>
                      <a:endParaRPr lang="ru-RU" sz="1300" dirty="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296" marR="65296" marT="65296" marB="65296" anchor="ctr">
                    <a:lnL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35 133 000</a:t>
                      </a:r>
                      <a:endParaRPr lang="ru-RU" sz="1300" dirty="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296" marR="65296" marT="65296" marB="65296" anchor="ctr">
                    <a:lnL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49 775 000</a:t>
                      </a:r>
                      <a:endParaRPr lang="ru-RU" sz="1300" dirty="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296" marR="65296" marT="65296" marB="65296" anchor="ctr">
                    <a:lnL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EEF"/>
                    </a:solidFill>
                  </a:tcPr>
                </a:tc>
              </a:tr>
              <a:tr h="390055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Христианские организации</a:t>
                      </a:r>
                      <a:endParaRPr lang="ru-RU" sz="13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296" marR="65296" marT="65296" marB="65296" anchor="ctr">
                    <a:lnL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135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Деноминации</a:t>
                      </a:r>
                      <a:endParaRPr lang="ru-RU" sz="1300" dirty="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296" marR="65296" marT="65296" marB="65296" anchor="ctr">
                    <a:lnL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500</a:t>
                      </a:r>
                      <a:endParaRPr lang="ru-RU" sz="1300" dirty="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296" marR="65296" marT="65296" marB="65296" anchor="ctr">
                    <a:lnL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1900</a:t>
                      </a:r>
                      <a:endParaRPr lang="ru-RU" sz="1300" dirty="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296" marR="65296" marT="65296" marB="65296" anchor="ctr">
                    <a:lnL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18 800</a:t>
                      </a:r>
                      <a:endParaRPr lang="ru-RU" sz="1300" dirty="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296" marR="65296" marT="65296" marB="65296" anchor="ctr">
                    <a:lnL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33 800</a:t>
                      </a:r>
                      <a:endParaRPr lang="ru-RU" sz="1300" dirty="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296" marR="65296" marT="65296" marB="65296" anchor="ctr">
                    <a:lnL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39 000</a:t>
                      </a:r>
                      <a:endParaRPr lang="ru-RU" sz="1300" dirty="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296" marR="65296" marT="65296" marB="65296" anchor="ctr">
                    <a:lnL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55 000</a:t>
                      </a:r>
                      <a:endParaRPr lang="ru-RU" sz="1300" dirty="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296" marR="65296" marT="65296" marB="65296" anchor="ctr">
                    <a:lnL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EEF"/>
                    </a:solidFill>
                  </a:tcPr>
                </a:tc>
              </a:tr>
              <a:tr h="10605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Богослужебные центры (конгрегации)</a:t>
                      </a: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296" marR="65296" marT="65296" marB="65296" anchor="ctr">
                    <a:lnL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150 000</a:t>
                      </a: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296" marR="65296" marT="65296" marB="65296" anchor="ctr">
                    <a:lnL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400 000</a:t>
                      </a: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296" marR="65296" marT="65296" marB="65296" anchor="ctr">
                    <a:lnL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1 450 000</a:t>
                      </a: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296" marR="65296" marT="65296" marB="65296" anchor="ctr">
                    <a:lnL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3 448 000</a:t>
                      </a: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296" marR="65296" marT="65296" marB="65296" anchor="ctr">
                    <a:lnL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3 826 000</a:t>
                      </a: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296" marR="65296" marT="65296" marB="65296" anchor="ctr">
                    <a:lnL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5 000 000</a:t>
                      </a:r>
                      <a:endParaRPr lang="ru-RU" sz="13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296" marR="65296" marT="65296" marB="65296" anchor="ctr">
                    <a:lnL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23528" y="0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Христианство в мире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39552" y="188640"/>
          <a:ext cx="7992885" cy="6858003"/>
        </p:xfrm>
        <a:graphic>
          <a:graphicData uri="http://schemas.openxmlformats.org/drawingml/2006/table">
            <a:tbl>
              <a:tblPr/>
              <a:tblGrid>
                <a:gridCol w="1598577"/>
                <a:gridCol w="1598577"/>
                <a:gridCol w="1598577"/>
                <a:gridCol w="1598577"/>
                <a:gridCol w="1598577"/>
              </a:tblGrid>
              <a:tr h="2948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1B1B1B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522" marR="40522" marT="40522" marB="40522" anchor="ctr">
                    <a:lnL w="12700" cap="flat" cmpd="sng" algn="ctr">
                      <a:solidFill>
                        <a:srgbClr val="92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C3C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1B1B1B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1910 год</a:t>
                      </a:r>
                      <a:endParaRPr lang="ru-RU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522" marR="40522" marT="40522" marB="40522" anchor="ctr">
                    <a:lnL w="12700" cap="flat" cmpd="sng" algn="ctr">
                      <a:solidFill>
                        <a:srgbClr val="92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C3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1B1B1B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2010 год</a:t>
                      </a:r>
                      <a:endParaRPr lang="ru-RU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522" marR="40522" marT="40522" marB="40522" anchor="ctr">
                    <a:lnL w="12700" cap="flat" cmpd="sng" algn="ctr">
                      <a:solidFill>
                        <a:srgbClr val="92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C3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13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1B1B1B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522" marR="40522" marT="40522" marB="40522" anchor="ctr">
                    <a:lnL w="12700" cap="flat" cmpd="sng" algn="ctr">
                      <a:solidFill>
                        <a:srgbClr val="92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C3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1B1B1B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Число последователей</a:t>
                      </a:r>
                      <a:endParaRPr lang="ru-RU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522" marR="40522" marT="40522" marB="40522" anchor="ctr">
                    <a:lnL w="12700" cap="flat" cmpd="sng" algn="ctr">
                      <a:solidFill>
                        <a:srgbClr val="92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C3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1B1B1B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%</a:t>
                      </a:r>
                      <a:endParaRPr lang="ru-RU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522" marR="40522" marT="40522" marB="40522" anchor="ctr">
                    <a:lnL w="12700" cap="flat" cmpd="sng" algn="ctr">
                      <a:solidFill>
                        <a:srgbClr val="92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C3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1B1B1B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Число последователей</a:t>
                      </a:r>
                      <a:endParaRPr lang="ru-RU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522" marR="40522" marT="40522" marB="40522" anchor="ctr">
                    <a:lnL w="12700" cap="flat" cmpd="sng" algn="ctr">
                      <a:solidFill>
                        <a:srgbClr val="92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C3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1B1B1B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%</a:t>
                      </a:r>
                      <a:endParaRPr lang="ru-RU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522" marR="40522" marT="40522" marB="40522" anchor="ctr">
                    <a:lnL w="12700" cap="flat" cmpd="sng" algn="ctr">
                      <a:solidFill>
                        <a:srgbClr val="92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C3C5"/>
                    </a:solidFill>
                  </a:tcPr>
                </a:tc>
              </a:tr>
              <a:tr h="2948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1B1B1B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Христиане</a:t>
                      </a:r>
                      <a:endParaRPr lang="ru-RU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522" marR="40522" marT="40522" marB="40522" anchor="ctr">
                    <a:lnL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1B1B1B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612 028 000</a:t>
                      </a:r>
                      <a:endParaRPr lang="ru-RU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522" marR="40522" marT="40522" marB="40522" anchor="ctr">
                    <a:lnL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1B1B1B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34,8</a:t>
                      </a:r>
                      <a:endParaRPr lang="ru-RU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522" marR="40522" marT="40522" marB="40522" anchor="ctr">
                    <a:lnL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1B1B1B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2 292 454 000</a:t>
                      </a:r>
                      <a:endParaRPr lang="ru-RU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522" marR="40522" marT="40522" marB="40522" anchor="ctr">
                    <a:lnL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1B1B1B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33,2</a:t>
                      </a:r>
                      <a:endParaRPr lang="ru-RU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522" marR="40522" marT="40522" marB="40522" anchor="ctr">
                    <a:lnL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48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1B1B1B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Мусульмане</a:t>
                      </a:r>
                      <a:endParaRPr lang="ru-RU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522" marR="40522" marT="40522" marB="40522" anchor="ctr">
                    <a:lnL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1B1B1B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220 895 000</a:t>
                      </a:r>
                      <a:endParaRPr lang="ru-RU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522" marR="40522" marT="40522" marB="40522" anchor="ctr">
                    <a:lnL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1B1B1B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12,6</a:t>
                      </a:r>
                      <a:endParaRPr lang="ru-RU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522" marR="40522" marT="40522" marB="40522" anchor="ctr">
                    <a:lnL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1B1B1B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1 549 444 000</a:t>
                      </a:r>
                      <a:endParaRPr lang="ru-RU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522" marR="40522" marT="40522" marB="40522" anchor="ctr">
                    <a:lnL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1B1B1B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22,4</a:t>
                      </a:r>
                      <a:endParaRPr lang="ru-RU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522" marR="40522" marT="40522" marB="40522" anchor="ctr">
                    <a:lnL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EEF"/>
                    </a:solidFill>
                  </a:tcPr>
                </a:tc>
              </a:tr>
              <a:tr h="2948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1B1B1B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Индуисты</a:t>
                      </a:r>
                      <a:endParaRPr lang="ru-RU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522" marR="40522" marT="40522" marB="40522" anchor="ctr">
                    <a:lnL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1B1B1B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223 419 000</a:t>
                      </a:r>
                      <a:endParaRPr lang="ru-RU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522" marR="40522" marT="40522" marB="40522" anchor="ctr">
                    <a:lnL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1B1B1B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12,7</a:t>
                      </a:r>
                      <a:endParaRPr lang="ru-RU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522" marR="40522" marT="40522" marB="40522" anchor="ctr">
                    <a:lnL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1B1B1B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948 507 000</a:t>
                      </a:r>
                      <a:endParaRPr lang="ru-RU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522" marR="40522" marT="40522" marB="40522" anchor="ctr">
                    <a:lnL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1B1B1B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13,7</a:t>
                      </a:r>
                      <a:endParaRPr lang="ru-RU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522" marR="40522" marT="40522" marB="40522" anchor="ctr">
                    <a:lnL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48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1B1B1B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Агностики</a:t>
                      </a:r>
                      <a:endParaRPr lang="ru-RU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522" marR="40522" marT="40522" marB="40522" anchor="ctr">
                    <a:lnL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1B1B1B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3 367 000</a:t>
                      </a:r>
                      <a:endParaRPr lang="ru-RU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522" marR="40522" marT="40522" marB="40522" anchor="ctr">
                    <a:lnL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1B1B1B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0,2</a:t>
                      </a:r>
                      <a:endParaRPr lang="ru-RU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522" marR="40522" marT="40522" marB="40522" anchor="ctr">
                    <a:lnL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1B1B1B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948 507 000</a:t>
                      </a:r>
                      <a:endParaRPr lang="ru-RU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522" marR="40522" marT="40522" marB="40522" anchor="ctr">
                    <a:lnL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1B1B1B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9,3</a:t>
                      </a:r>
                      <a:endParaRPr lang="ru-RU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522" marR="40522" marT="40522" marB="40522" anchor="ctr">
                    <a:lnL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EEF"/>
                    </a:solidFill>
                  </a:tcPr>
                </a:tc>
              </a:tr>
              <a:tr h="2948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1B1B1B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Буддисты</a:t>
                      </a:r>
                      <a:endParaRPr lang="ru-RU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522" marR="40522" marT="40522" marB="40522" anchor="ctr">
                    <a:lnL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1B1B1B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138 025 000</a:t>
                      </a:r>
                      <a:endParaRPr lang="ru-RU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522" marR="40522" marT="40522" marB="40522" anchor="ctr">
                    <a:lnL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1B1B1B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7,8</a:t>
                      </a:r>
                      <a:endParaRPr lang="ru-RU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522" marR="40522" marT="40522" marB="40522" anchor="ctr">
                    <a:lnL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1B1B1B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468 736 000</a:t>
                      </a:r>
                      <a:endParaRPr lang="ru-RU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522" marR="40522" marT="40522" marB="40522" anchor="ctr">
                    <a:lnL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1B1B1B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6,8</a:t>
                      </a:r>
                      <a:endParaRPr lang="ru-RU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522" marR="40522" marT="40522" marB="40522" anchor="ctr">
                    <a:lnL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78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1B1B1B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Китайская традиционная религия</a:t>
                      </a:r>
                      <a:endParaRPr lang="ru-RU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522" marR="40522" marT="40522" marB="40522" anchor="ctr">
                    <a:lnL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1B1B1B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392 423 000</a:t>
                      </a:r>
                      <a:endParaRPr lang="ru-RU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522" marR="40522" marT="40522" marB="40522" anchor="ctr">
                    <a:lnL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1B1B1B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22,3</a:t>
                      </a:r>
                      <a:endParaRPr lang="ru-RU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522" marR="40522" marT="40522" marB="40522" anchor="ctr">
                    <a:lnL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1B1B1B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458 316 000</a:t>
                      </a:r>
                      <a:endParaRPr lang="ru-RU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522" marR="40522" marT="40522" marB="40522" anchor="ctr">
                    <a:lnL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1B1B1B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6,6</a:t>
                      </a:r>
                      <a:endParaRPr lang="ru-RU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522" marR="40522" marT="40522" marB="40522" anchor="ctr">
                    <a:lnL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EEF"/>
                    </a:solidFill>
                  </a:tcPr>
                </a:tc>
              </a:tr>
              <a:tr h="2948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1B1B1B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Этнорелигии</a:t>
                      </a:r>
                      <a:endParaRPr lang="ru-RU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522" marR="40522" marT="40522" marB="40522" anchor="ctr">
                    <a:lnL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1B1B1B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135 181 000</a:t>
                      </a:r>
                      <a:endParaRPr lang="ru-RU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522" marR="40522" marT="40522" marB="40522" anchor="ctr">
                    <a:lnL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1B1B1B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7,7</a:t>
                      </a:r>
                      <a:endParaRPr lang="ru-RU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522" marR="40522" marT="40522" marB="40522" anchor="ctr">
                    <a:lnL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1B1B1B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261 429 000</a:t>
                      </a:r>
                      <a:endParaRPr lang="ru-RU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522" marR="40522" marT="40522" marB="40522" anchor="ctr">
                    <a:lnL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1B1B1B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3,8</a:t>
                      </a:r>
                      <a:endParaRPr lang="ru-RU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522" marR="40522" marT="40522" marB="40522" anchor="ctr">
                    <a:lnL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48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1B1B1B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Атеисты</a:t>
                      </a:r>
                      <a:endParaRPr lang="ru-RU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522" marR="40522" marT="40522" marB="40522" anchor="ctr">
                    <a:lnL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1B1B1B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243 000</a:t>
                      </a:r>
                      <a:endParaRPr lang="ru-RU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522" marR="40522" marT="40522" marB="40522" anchor="ctr">
                    <a:lnL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1B1B1B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ru-RU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522" marR="40522" marT="40522" marB="40522" anchor="ctr">
                    <a:lnL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1B1B1B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138 532 000</a:t>
                      </a:r>
                      <a:endParaRPr lang="ru-RU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522" marR="40522" marT="40522" marB="40522" anchor="ctr">
                    <a:lnL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1B1B1B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ru-RU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522" marR="40522" marT="40522" marB="40522" anchor="ctr">
                    <a:lnL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EEF"/>
                    </a:solidFill>
                  </a:tcPr>
                </a:tc>
              </a:tr>
              <a:tr h="2948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1B1B1B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Новые религии</a:t>
                      </a:r>
                      <a:endParaRPr lang="ru-RU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522" marR="40522" marT="40522" marB="40522" anchor="ctr">
                    <a:lnL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1B1B1B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6 865 000</a:t>
                      </a:r>
                      <a:endParaRPr lang="ru-RU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522" marR="40522" marT="40522" marB="40522" anchor="ctr">
                    <a:lnL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1B1B1B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0,4</a:t>
                      </a:r>
                      <a:endParaRPr lang="ru-RU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522" marR="40522" marT="40522" marB="40522" anchor="ctr">
                    <a:lnL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1B1B1B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64 443 000</a:t>
                      </a:r>
                      <a:endParaRPr lang="ru-RU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522" marR="40522" marT="40522" marB="40522" anchor="ctr">
                    <a:lnL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1B1B1B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0,9</a:t>
                      </a:r>
                      <a:endParaRPr lang="ru-RU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522" marR="40522" marT="40522" marB="40522" anchor="ctr">
                    <a:lnL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48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1B1B1B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Сикхи</a:t>
                      </a:r>
                      <a:endParaRPr lang="ru-RU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522" marR="40522" marT="40522" marB="40522" anchor="ctr">
                    <a:lnL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1B1B1B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3 232 000</a:t>
                      </a:r>
                      <a:endParaRPr lang="ru-RU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522" marR="40522" marT="40522" marB="40522" anchor="ctr">
                    <a:lnL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1B1B1B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0,2</a:t>
                      </a:r>
                      <a:endParaRPr lang="ru-RU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522" marR="40522" marT="40522" marB="40522" anchor="ctr">
                    <a:lnL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1B1B1B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24 591 000</a:t>
                      </a:r>
                      <a:endParaRPr lang="ru-RU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522" marR="40522" marT="40522" marB="40522" anchor="ctr">
                    <a:lnL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1B1B1B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0,4</a:t>
                      </a:r>
                      <a:endParaRPr lang="ru-RU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522" marR="40522" marT="40522" marB="40522" anchor="ctr">
                    <a:lnL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EEF"/>
                    </a:solidFill>
                  </a:tcPr>
                </a:tc>
              </a:tr>
              <a:tr h="2948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1B1B1B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Иудеи</a:t>
                      </a:r>
                      <a:endParaRPr lang="ru-RU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522" marR="40522" marT="40522" marB="40522" anchor="ctr">
                    <a:lnL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1B1B1B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13 193 000</a:t>
                      </a:r>
                      <a:endParaRPr lang="ru-RU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522" marR="40522" marT="40522" marB="40522" anchor="ctr">
                    <a:lnL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1B1B1B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0,7</a:t>
                      </a:r>
                      <a:endParaRPr lang="ru-RU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522" marR="40522" marT="40522" marB="40522" anchor="ctr">
                    <a:lnL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1B1B1B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14 641 000</a:t>
                      </a:r>
                      <a:endParaRPr lang="ru-RU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522" marR="40522" marT="40522" marB="40522" anchor="ctr">
                    <a:lnL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1B1B1B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0,2</a:t>
                      </a:r>
                      <a:endParaRPr lang="ru-RU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522" marR="40522" marT="40522" marB="40522" anchor="ctr">
                    <a:lnL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48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1B1B1B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Спириты</a:t>
                      </a:r>
                      <a:endParaRPr lang="ru-RU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522" marR="40522" marT="40522" marB="40522" anchor="ctr">
                    <a:lnL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1B1B1B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324 000</a:t>
                      </a:r>
                      <a:endParaRPr lang="ru-RU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522" marR="40522" marT="40522" marB="40522" anchor="ctr">
                    <a:lnL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1B1B1B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ru-RU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522" marR="40522" marT="40522" marB="40522" anchor="ctr">
                    <a:lnL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1B1B1B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13 978 000</a:t>
                      </a:r>
                      <a:endParaRPr lang="ru-RU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522" marR="40522" marT="40522" marB="40522" anchor="ctr">
                    <a:lnL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1B1B1B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0,2</a:t>
                      </a:r>
                      <a:endParaRPr lang="ru-RU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522" marR="40522" marT="40522" marB="40522" anchor="ctr">
                    <a:lnL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EEF"/>
                    </a:solidFill>
                  </a:tcPr>
                </a:tc>
              </a:tr>
              <a:tr h="2948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1B1B1B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Даосы</a:t>
                      </a:r>
                      <a:endParaRPr lang="ru-RU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522" marR="40522" marT="40522" marB="40522" anchor="ctr">
                    <a:lnL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1B1B1B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437 000</a:t>
                      </a:r>
                      <a:endParaRPr lang="ru-RU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522" marR="40522" marT="40522" marB="40522" anchor="ctr">
                    <a:lnL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1B1B1B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ru-RU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522" marR="40522" marT="40522" marB="40522" anchor="ctr">
                    <a:lnL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1B1B1B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9 017 000</a:t>
                      </a:r>
                      <a:endParaRPr lang="ru-RU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522" marR="40522" marT="40522" marB="40522" anchor="ctr">
                    <a:lnL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1B1B1B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0,1</a:t>
                      </a:r>
                      <a:endParaRPr lang="ru-RU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522" marR="40522" marT="40522" marB="40522" anchor="ctr">
                    <a:lnL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48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1B1B1B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Бахаи</a:t>
                      </a:r>
                      <a:endParaRPr lang="ru-RU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522" marR="40522" marT="40522" marB="40522" anchor="ctr">
                    <a:lnL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1B1B1B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225 000</a:t>
                      </a:r>
                      <a:endParaRPr lang="ru-RU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522" marR="40522" marT="40522" marB="40522" anchor="ctr">
                    <a:lnL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1B1B1B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ru-RU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522" marR="40522" marT="40522" marB="40522" anchor="ctr">
                    <a:lnL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1B1B1B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7 447 000</a:t>
                      </a:r>
                      <a:endParaRPr lang="ru-RU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522" marR="40522" marT="40522" marB="40522" anchor="ctr">
                    <a:lnL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1B1B1B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0,1</a:t>
                      </a:r>
                      <a:endParaRPr lang="ru-RU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522" marR="40522" marT="40522" marB="40522" anchor="ctr">
                    <a:lnL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EEF"/>
                    </a:solidFill>
                  </a:tcPr>
                </a:tc>
              </a:tr>
              <a:tr h="2948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1B1B1B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Конфуцианцы</a:t>
                      </a:r>
                      <a:endParaRPr lang="ru-RU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522" marR="40522" marT="40522" marB="40522" anchor="ctr">
                    <a:lnL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1B1B1B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760 000</a:t>
                      </a:r>
                      <a:endParaRPr lang="ru-RU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522" marR="40522" marT="40522" marB="40522" anchor="ctr">
                    <a:lnL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1B1B1B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ru-RU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522" marR="40522" marT="40522" marB="40522" anchor="ctr">
                    <a:lnL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1B1B1B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6 461 000</a:t>
                      </a:r>
                      <a:endParaRPr lang="ru-RU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522" marR="40522" marT="40522" marB="40522" anchor="ctr">
                    <a:lnL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1B1B1B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0,1</a:t>
                      </a:r>
                      <a:endParaRPr lang="ru-RU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522" marR="40522" marT="40522" marB="40522" anchor="ctr">
                    <a:lnL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48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1B1B1B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Джайны</a:t>
                      </a:r>
                      <a:endParaRPr lang="ru-RU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522" marR="40522" marT="40522" marB="40522" anchor="ctr">
                    <a:lnL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1B1B1B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1 446 000</a:t>
                      </a:r>
                      <a:endParaRPr lang="ru-RU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522" marR="40522" marT="40522" marB="40522" anchor="ctr">
                    <a:lnL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1B1B1B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0,1</a:t>
                      </a:r>
                      <a:endParaRPr lang="ru-RU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522" marR="40522" marT="40522" marB="40522" anchor="ctr">
                    <a:lnL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1B1B1B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5 794 000</a:t>
                      </a:r>
                      <a:endParaRPr lang="ru-RU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522" marR="40522" marT="40522" marB="40522" anchor="ctr">
                    <a:lnL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1B1B1B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0,1</a:t>
                      </a:r>
                      <a:endParaRPr lang="ru-RU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522" marR="40522" marT="40522" marB="40522" anchor="ctr">
                    <a:lnL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EEF"/>
                    </a:solidFill>
                  </a:tcPr>
                </a:tc>
              </a:tr>
              <a:tr h="2948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1B1B1B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Синтоисты</a:t>
                      </a:r>
                      <a:endParaRPr lang="ru-RU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522" marR="40522" marT="40522" marB="40522" anchor="ctr">
                    <a:lnL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1B1B1B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7 613 000</a:t>
                      </a:r>
                      <a:endParaRPr lang="ru-RU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522" marR="40522" marT="40522" marB="40522" anchor="ctr">
                    <a:lnL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1B1B1B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0,4</a:t>
                      </a:r>
                      <a:endParaRPr lang="ru-RU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522" marR="40522" marT="40522" marB="40522" anchor="ctr">
                    <a:lnL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1B1B1B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2 782 000</a:t>
                      </a:r>
                      <a:endParaRPr lang="ru-RU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522" marR="40522" marT="40522" marB="40522" anchor="ctr">
                    <a:lnL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1B1B1B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ru-RU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522" marR="40522" marT="40522" marB="40522" anchor="ctr">
                    <a:lnL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48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1B1B1B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Зороастрийцы</a:t>
                      </a:r>
                      <a:endParaRPr lang="ru-RU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522" marR="40522" marT="40522" marB="40522" anchor="ctr">
                    <a:lnL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1B1B1B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119 000</a:t>
                      </a:r>
                      <a:endParaRPr lang="ru-RU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522" marR="40522" marT="40522" marB="40522" anchor="ctr">
                    <a:lnL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1B1B1B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ru-RU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522" marR="40522" marT="40522" marB="40522" anchor="ctr">
                    <a:lnL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1B1B1B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181 000</a:t>
                      </a:r>
                      <a:endParaRPr lang="ru-RU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522" marR="40522" marT="40522" marB="40522" anchor="ctr">
                    <a:lnL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1B1B1B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ru-RU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522" marR="40522" marT="40522" marB="40522" anchor="ctr">
                    <a:lnL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EEF"/>
                    </a:solidFill>
                  </a:tcPr>
                </a:tc>
              </a:tr>
              <a:tr h="4613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1B1B1B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Население в целом</a:t>
                      </a:r>
                      <a:endParaRPr lang="ru-RU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522" marR="40522" marT="40522" marB="40522" anchor="ctr">
                    <a:lnL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1B1B1B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1 759 797 000</a:t>
                      </a:r>
                      <a:endParaRPr lang="ru-RU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522" marR="40522" marT="40522" marB="40522" anchor="ctr">
                    <a:lnL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1B1B1B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522" marR="40522" marT="40522" marB="40522" anchor="ctr">
                    <a:lnL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1B1B1B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6 906 560 000</a:t>
                      </a:r>
                      <a:endParaRPr lang="ru-RU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522" marR="40522" marT="40522" marB="40522" anchor="ctr">
                    <a:lnL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rgbClr val="1B1B1B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7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522" marR="40522" marT="40522" marB="40522" anchor="ctr">
                    <a:lnL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806450"/>
            <a:ext cx="7772400" cy="7699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“</a:t>
            </a:r>
            <a:r>
              <a:rPr lang="ru-RU" sz="3600" smtClean="0"/>
              <a:t>…последователи Христа в преддверии надвигающегося времени скорби должны приложить все усилия, чтобы показать себя людям в правильном свете, развеять предрассудки и отвратить опасность, которая угрожает свободе совести</a:t>
            </a:r>
            <a:r>
              <a:rPr lang="en-US" sz="3600" smtClean="0"/>
              <a:t>”</a:t>
            </a:r>
            <a:r>
              <a:rPr lang="ru-RU" sz="3600" smtClean="0"/>
              <a:t>.</a:t>
            </a:r>
            <a:r>
              <a:rPr lang="en-US" sz="3600" smtClean="0"/>
              <a:t> </a:t>
            </a:r>
          </a:p>
          <a:p>
            <a:pPr eaLnBrk="1" hangingPunct="1"/>
            <a:r>
              <a:rPr lang="ru-RU" sz="3600" smtClean="0"/>
              <a:t>ВБ</a:t>
            </a:r>
            <a:r>
              <a:rPr lang="en-US" sz="3600" smtClean="0"/>
              <a:t>  </a:t>
            </a:r>
            <a:r>
              <a:rPr lang="ru-RU" sz="3600" smtClean="0"/>
              <a:t>стр</a:t>
            </a:r>
            <a:r>
              <a:rPr lang="en-US" sz="3600" smtClean="0"/>
              <a:t>. 616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expert_833_0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764704"/>
            <a:ext cx="9010901" cy="53285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Уровень религиозности населения планеты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Больше половины жителей нашей планеты (59%) считают себя религиозными людьми. Каждый пятый житель Земли (23%) назвал себя нерелигиозным человеком. И только каждый восьмой (13%) заявил, что является убежденным атеистом. Самыми религиозными оказались индуисты и христиане.  (результаты глобального международного опроса ассоциации </a:t>
            </a:r>
            <a:r>
              <a:rPr lang="ru-RU" dirty="0" err="1" smtClean="0"/>
              <a:t>Gallup</a:t>
            </a:r>
            <a:r>
              <a:rPr lang="ru-RU" dirty="0" smtClean="0"/>
              <a:t> </a:t>
            </a:r>
            <a:r>
              <a:rPr lang="ru-RU" dirty="0" err="1" smtClean="0"/>
              <a:t>International</a:t>
            </a:r>
            <a:r>
              <a:rPr lang="ru-RU" dirty="0" smtClean="0"/>
              <a:t>).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Самые религиозные страны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число стран с самой высокой долей респондентов, назвавших себя религиозными (от 85 до 96%), вошли Гана, Нигерия, Армения, Фиджи, Македония, Румыния, Ирак, Кения, Перу, Бразилия. Во второй десятке «самых религиозных» стран мира — Грузия, Пакистан, Афганистан, Молдавия, Колумбия, Камерун, Малайзия, Индия, Польша, Южный Судан.</a:t>
            </a: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30175"/>
            <a:ext cx="7772400" cy="14462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Что нас ожидает в Будущем</a:t>
            </a:r>
            <a:endParaRPr lang="en-US" dirty="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981200"/>
            <a:ext cx="7848600" cy="44719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mtClean="0"/>
              <a:t>Год </a:t>
            </a:r>
            <a:r>
              <a:rPr lang="en-US" smtClean="0"/>
              <a:t>2050: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В мире будет насчитываться: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Католиков -  </a:t>
            </a:r>
            <a:r>
              <a:rPr lang="en-US" smtClean="0"/>
              <a:t>2 </a:t>
            </a:r>
            <a:r>
              <a:rPr lang="ru-RU" smtClean="0"/>
              <a:t>миллиарда</a:t>
            </a: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Пятидесятников - </a:t>
            </a:r>
            <a:r>
              <a:rPr lang="en-US" smtClean="0"/>
              <a:t>1 </a:t>
            </a:r>
            <a:r>
              <a:rPr lang="ru-RU" smtClean="0"/>
              <a:t>миллиард</a:t>
            </a: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Баптистов - </a:t>
            </a:r>
            <a:r>
              <a:rPr lang="en-US" smtClean="0"/>
              <a:t>500 </a:t>
            </a:r>
            <a:r>
              <a:rPr lang="ru-RU" smtClean="0"/>
              <a:t>миллионов</a:t>
            </a: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Адвентистов - </a:t>
            </a:r>
            <a:r>
              <a:rPr lang="en-US" smtClean="0"/>
              <a:t>100 </a:t>
            </a:r>
            <a:r>
              <a:rPr lang="ru-RU" smtClean="0"/>
              <a:t>миллионов, включая детей. </a:t>
            </a: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В будущем </a:t>
            </a:r>
            <a:r>
              <a:rPr lang="en-US" smtClean="0"/>
              <a:t>1 </a:t>
            </a:r>
            <a:r>
              <a:rPr lang="ru-RU" smtClean="0"/>
              <a:t>Адвентист будет приходиться на </a:t>
            </a:r>
            <a:r>
              <a:rPr lang="en-US" smtClean="0"/>
              <a:t>10 </a:t>
            </a:r>
            <a:r>
              <a:rPr lang="ru-RU" smtClean="0"/>
              <a:t>Пятидесятников и </a:t>
            </a:r>
            <a:r>
              <a:rPr lang="en-US" smtClean="0"/>
              <a:t>20 </a:t>
            </a:r>
            <a:r>
              <a:rPr lang="ru-RU" smtClean="0"/>
              <a:t>Католиков</a:t>
            </a:r>
            <a:endParaRPr lang="en-US" smtClean="0"/>
          </a:p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Четыре принципа </a:t>
            </a:r>
            <a:r>
              <a:rPr lang="ru-RU" dirty="0" err="1" smtClean="0"/>
              <a:t>адвентистской</a:t>
            </a:r>
            <a:r>
              <a:rPr lang="ru-RU" dirty="0" smtClean="0"/>
              <a:t> дипломатии</a:t>
            </a:r>
            <a:endParaRPr lang="ru-RU" dirty="0"/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50875" indent="-514350">
              <a:buFont typeface="Lucida Sans" pitchFamily="34" charset="0"/>
              <a:buAutoNum type="arabicPeriod"/>
            </a:pPr>
            <a:r>
              <a:rPr lang="ru-RU" smtClean="0"/>
              <a:t>Верная информация</a:t>
            </a:r>
          </a:p>
          <a:p>
            <a:pPr marL="650875" indent="-514350">
              <a:buFont typeface="Lucida Sans" pitchFamily="34" charset="0"/>
              <a:buAutoNum type="arabicPeriod"/>
            </a:pPr>
            <a:r>
              <a:rPr lang="ru-RU" smtClean="0"/>
              <a:t>Оппортунизм</a:t>
            </a:r>
          </a:p>
          <a:p>
            <a:pPr marL="650875" indent="-514350">
              <a:buFont typeface="Lucida Sans" pitchFamily="34" charset="0"/>
              <a:buAutoNum type="arabicPeriod"/>
            </a:pPr>
            <a:r>
              <a:rPr lang="ru-RU" smtClean="0"/>
              <a:t>Стратегия</a:t>
            </a:r>
          </a:p>
          <a:p>
            <a:pPr marL="650875" indent="-514350">
              <a:buFont typeface="Lucida Sans" pitchFamily="34" charset="0"/>
              <a:buAutoNum type="arabicPeriod"/>
            </a:pPr>
            <a:r>
              <a:rPr lang="ru-RU" smtClean="0"/>
              <a:t>Пророческий взгляд</a:t>
            </a:r>
          </a:p>
          <a:p>
            <a:pPr marL="650875" indent="-514350">
              <a:buFont typeface="Lucida Sans" pitchFamily="34" charset="0"/>
              <a:buAutoNum type="arabicPeriod"/>
            </a:pPr>
            <a:endParaRPr lang="ru-RU" smtClean="0"/>
          </a:p>
          <a:p>
            <a:pPr marL="650875" indent="-514350">
              <a:buFont typeface="Lucida Sans" pitchFamily="34" charset="0"/>
              <a:buAutoNum type="arabicPeriod"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881063"/>
            <a:ext cx="7772400" cy="695325"/>
          </a:xfrm>
        </p:spPr>
        <p:txBody>
          <a:bodyPr/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ru-RU" dirty="0" smtClean="0"/>
              <a:t>1.Верная Информация</a:t>
            </a:r>
            <a:endParaRPr lang="en-US" dirty="0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  </a:t>
            </a:r>
            <a:r>
              <a:rPr lang="ru-RU" smtClean="0"/>
              <a:t>Без поисков истины не существует дипломатии. </a:t>
            </a:r>
            <a:endParaRPr lang="en-US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/>
            </a:r>
            <a:br>
              <a:rPr lang="en-US" smtClean="0"/>
            </a:br>
            <a:r>
              <a:rPr lang="ru-RU" smtClean="0"/>
              <a:t>Верная и точная информация является главным фактором для построения соответствующей стратегии</a:t>
            </a:r>
            <a:r>
              <a:rPr lang="en-US" smtClean="0"/>
              <a:t>.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/>
            </a:r>
            <a:br>
              <a:rPr lang="en-US" smtClean="0"/>
            </a:br>
            <a:r>
              <a:rPr lang="ru-RU" smtClean="0"/>
              <a:t>Дипломату необходимо знать точные факты и иметь доступ к надежной информации</a:t>
            </a:r>
            <a:r>
              <a:rPr lang="en-US" smtClean="0"/>
              <a:t>.</a:t>
            </a:r>
            <a:br>
              <a:rPr lang="en-US" smtClean="0"/>
            </a:b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814388"/>
            <a:ext cx="7772400" cy="762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2. </a:t>
            </a:r>
            <a:r>
              <a:rPr lang="ru-RU" dirty="0" smtClean="0"/>
              <a:t>Оппортунизм</a:t>
            </a:r>
            <a:endParaRPr lang="en-US" dirty="0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981200"/>
            <a:ext cx="80772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 </a:t>
            </a:r>
          </a:p>
          <a:p>
            <a:pPr eaLnBrk="1" hangingPunct="1">
              <a:buFontTx/>
              <a:buNone/>
            </a:pPr>
            <a:r>
              <a:rPr lang="ru-RU" dirty="0" smtClean="0"/>
              <a:t>Это слово означает «использование возможностей». В своей работе </a:t>
            </a:r>
            <a:r>
              <a:rPr lang="ru-RU" dirty="0" err="1" smtClean="0"/>
              <a:t>адвентистские</a:t>
            </a:r>
            <a:r>
              <a:rPr lang="ru-RU" dirty="0" smtClean="0"/>
              <a:t> дипломаты используют возможности для осуществления своей миссии. Примеры тому библейские герои:</a:t>
            </a:r>
            <a:endParaRPr lang="en-US" dirty="0" smtClean="0"/>
          </a:p>
          <a:p>
            <a:pPr eaLnBrk="1" hangingPunct="1">
              <a:buFontTx/>
              <a:buNone/>
            </a:pPr>
            <a:r>
              <a:rPr lang="en-US" dirty="0" smtClean="0"/>
              <a:t>  </a:t>
            </a:r>
            <a:r>
              <a:rPr lang="ru-RU" dirty="0" smtClean="0"/>
              <a:t>Иосиф</a:t>
            </a:r>
            <a:r>
              <a:rPr lang="en-US" dirty="0" smtClean="0"/>
              <a:t>,</a:t>
            </a:r>
            <a:r>
              <a:rPr lang="ru-RU" dirty="0" smtClean="0"/>
              <a:t> Даниил,</a:t>
            </a:r>
            <a:r>
              <a:rPr lang="en-US" dirty="0" smtClean="0"/>
              <a:t> </a:t>
            </a:r>
            <a:r>
              <a:rPr lang="ru-RU" dirty="0" smtClean="0"/>
              <a:t>Есфирь</a:t>
            </a:r>
            <a:r>
              <a:rPr lang="en-US" dirty="0" smtClean="0"/>
              <a:t>, </a:t>
            </a:r>
            <a:r>
              <a:rPr lang="ru-RU" dirty="0" smtClean="0"/>
              <a:t>Ездра</a:t>
            </a:r>
            <a:r>
              <a:rPr lang="en-US" dirty="0" smtClean="0"/>
              <a:t>, </a:t>
            </a:r>
            <a:r>
              <a:rPr lang="ru-RU" dirty="0" err="1" smtClean="0"/>
              <a:t>Нееман</a:t>
            </a:r>
            <a:r>
              <a:rPr lang="en-US" dirty="0" smtClean="0"/>
              <a:t> </a:t>
            </a:r>
            <a:r>
              <a:rPr lang="ru-RU" dirty="0" smtClean="0"/>
              <a:t>и Павел.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814388"/>
            <a:ext cx="7772400" cy="762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3. </a:t>
            </a:r>
            <a:r>
              <a:rPr lang="ru-RU" dirty="0" smtClean="0"/>
              <a:t>Стратегия</a:t>
            </a:r>
            <a:endParaRPr lang="en-US" sz="4000" dirty="0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smtClean="0"/>
          </a:p>
          <a:p>
            <a:pPr eaLnBrk="1" hangingPunct="1">
              <a:buFontTx/>
              <a:buNone/>
            </a:pPr>
            <a:r>
              <a:rPr lang="ru-RU" sz="2000" smtClean="0"/>
              <a:t>Если вы пришли в сад, чтобы полить растения, а в углу сада спит лев, какова будет ваша стратегия по выполнению вашей миссии</a:t>
            </a:r>
            <a:r>
              <a:rPr lang="en-US" sz="2000" smtClean="0"/>
              <a:t>:</a:t>
            </a:r>
          </a:p>
          <a:p>
            <a:pPr eaLnBrk="1" hangingPunct="1">
              <a:buFontTx/>
              <a:buNone/>
            </a:pPr>
            <a:r>
              <a:rPr lang="en-US" sz="2000" smtClean="0"/>
              <a:t>a. </a:t>
            </a:r>
            <a:r>
              <a:rPr lang="ru-RU" sz="2000" smtClean="0"/>
              <a:t>Вы будете игнорировать льва</a:t>
            </a:r>
            <a:r>
              <a:rPr lang="en-US" sz="2000" smtClean="0"/>
              <a:t>?</a:t>
            </a:r>
          </a:p>
          <a:p>
            <a:pPr eaLnBrk="1" hangingPunct="1">
              <a:buFontTx/>
              <a:buNone/>
            </a:pPr>
            <a:r>
              <a:rPr lang="en-US" sz="2000" smtClean="0"/>
              <a:t>b. </a:t>
            </a:r>
            <a:r>
              <a:rPr lang="ru-RU" sz="2000" smtClean="0"/>
              <a:t>Будете следить за поведением льва</a:t>
            </a:r>
            <a:r>
              <a:rPr lang="en-US" sz="2000" smtClean="0"/>
              <a:t>?</a:t>
            </a:r>
          </a:p>
          <a:p>
            <a:pPr eaLnBrk="1" hangingPunct="1">
              <a:buFontTx/>
              <a:buNone/>
            </a:pPr>
            <a:r>
              <a:rPr lang="en-US" sz="2000" smtClean="0"/>
              <a:t>c. </a:t>
            </a:r>
            <a:r>
              <a:rPr lang="ru-RU" sz="2000" smtClean="0"/>
              <a:t>Попытаетесь отрезать у льва хвост?</a:t>
            </a:r>
            <a:endParaRPr lang="en-US" sz="2000" smtClean="0"/>
          </a:p>
          <a:p>
            <a:pPr eaLnBrk="1" hangingPunct="1">
              <a:buFontTx/>
              <a:buNone/>
            </a:pPr>
            <a:endParaRPr lang="en-US" smtClean="0"/>
          </a:p>
        </p:txBody>
      </p:sp>
      <p:pic>
        <p:nvPicPr>
          <p:cNvPr id="60421" name="Picture 5" descr="AN01124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5463" y="3644900"/>
            <a:ext cx="1627187" cy="197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30175"/>
            <a:ext cx="7772400" cy="14462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Два важных вопроса в связи с ситуацией</a:t>
            </a:r>
            <a:endParaRPr lang="en-US" dirty="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i="1" smtClean="0"/>
              <a:t>“</a:t>
            </a:r>
            <a:r>
              <a:rPr lang="ru-RU" i="1" smtClean="0"/>
              <a:t>Всего два вопроса были бы уместны в данном случае: Кто сильнее и кто в большей степени разделяет наши ценности</a:t>
            </a:r>
            <a:r>
              <a:rPr lang="en-US" i="1" smtClean="0"/>
              <a:t>?”</a:t>
            </a:r>
          </a:p>
          <a:p>
            <a:pPr eaLnBrk="1" hangingPunct="1"/>
            <a:r>
              <a:rPr lang="en-US" i="1" smtClean="0"/>
              <a:t>“</a:t>
            </a:r>
            <a:r>
              <a:rPr lang="ru-RU" i="1" smtClean="0"/>
              <a:t>В итоге</a:t>
            </a:r>
            <a:r>
              <a:rPr lang="en-US" i="1" smtClean="0"/>
              <a:t>, </a:t>
            </a:r>
            <a:r>
              <a:rPr lang="ru-RU" i="1" smtClean="0"/>
              <a:t>нам приходиться иметь дело с тем, кто сильнее нас, с тем, кто нам особо не нравится или  с тем, с кем мы не чувствуем себя комфортно</a:t>
            </a:r>
            <a:r>
              <a:rPr lang="en-US" i="1" smtClean="0"/>
              <a:t>”</a:t>
            </a:r>
            <a:r>
              <a:rPr lang="ru-RU" i="1" smtClean="0"/>
              <a:t>.</a:t>
            </a:r>
            <a:endParaRPr lang="en-US" i="1" smtClean="0"/>
          </a:p>
          <a:p>
            <a:pPr eaLnBrk="1" hangingPunct="1">
              <a:buFontTx/>
              <a:buNone/>
            </a:pPr>
            <a:r>
              <a:rPr lang="en-US" smtClean="0"/>
              <a:t>   </a:t>
            </a:r>
            <a:r>
              <a:rPr lang="ru-RU" sz="2400" smtClean="0"/>
              <a:t>Ричард Никсон</a:t>
            </a:r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814388"/>
            <a:ext cx="7772400" cy="762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Установка Приоритетов</a:t>
            </a:r>
            <a:endParaRPr lang="en-US" dirty="0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“</a:t>
            </a:r>
            <a:r>
              <a:rPr lang="ru-RU" i="1" smtClean="0"/>
              <a:t>Тот, кто пытается защищать все, не защищает ничего</a:t>
            </a:r>
            <a:r>
              <a:rPr lang="en-US" i="1" smtClean="0"/>
              <a:t>. </a:t>
            </a:r>
            <a:r>
              <a:rPr lang="ru-RU" i="1" smtClean="0"/>
              <a:t>Создавать стратегию означает делать выбор, а делать выбор значит  установить четкие приоритеты</a:t>
            </a:r>
            <a:r>
              <a:rPr lang="en-US" smtClean="0"/>
              <a:t>”</a:t>
            </a:r>
            <a:r>
              <a:rPr lang="ru-RU" smtClean="0"/>
              <a:t>.</a:t>
            </a:r>
            <a:endParaRPr lang="en-US" smtClean="0"/>
          </a:p>
          <a:p>
            <a:pPr eaLnBrk="1" hangingPunct="1">
              <a:buFontTx/>
              <a:buNone/>
            </a:pPr>
            <a:r>
              <a:rPr lang="ru-RU" smtClean="0"/>
              <a:t>Фредерик Великий</a:t>
            </a:r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814388"/>
            <a:ext cx="7772400" cy="762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 </a:t>
            </a:r>
            <a:r>
              <a:rPr lang="ru-RU" dirty="0" smtClean="0"/>
              <a:t>Определение</a:t>
            </a:r>
            <a:endParaRPr lang="en-US" dirty="0" smtClean="0"/>
          </a:p>
        </p:txBody>
      </p:sp>
      <p:sp>
        <p:nvSpPr>
          <p:cNvPr id="614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67300" y="1981200"/>
            <a:ext cx="3848100" cy="46878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mtClean="0"/>
              <a:t>Дипломатия – это способ общения  с другими людьми, который способствует поддержанию мира и соблюдению интересов сторон.</a:t>
            </a:r>
            <a:endParaRPr lang="en-US" smtClean="0"/>
          </a:p>
          <a:p>
            <a:pPr lvl="2" eaLnBrk="1" hangingPunct="1">
              <a:buFontTx/>
              <a:buNone/>
            </a:pPr>
            <a:endParaRPr lang="en-US" sz="2000" smtClean="0"/>
          </a:p>
        </p:txBody>
      </p:sp>
      <p:sp>
        <p:nvSpPr>
          <p:cNvPr id="6148" name="Клип 4"/>
          <p:cNvSpPr>
            <a:spLocks noGrp="1" noTextEdit="1"/>
          </p:cNvSpPr>
          <p:nvPr>
            <p:ph type="clipArt" sz="half" idx="1"/>
          </p:nvPr>
        </p:nvSpPr>
        <p:spPr/>
      </p:sp>
      <p:pic>
        <p:nvPicPr>
          <p:cNvPr id="6149" name="Picture 6" descr="http://rajivawijesinha.files.wordpress.com/2010/06/hand_shak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2060575"/>
            <a:ext cx="4095750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814388"/>
            <a:ext cx="7772400" cy="762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4. </a:t>
            </a:r>
            <a:r>
              <a:rPr lang="ru-RU" dirty="0" smtClean="0"/>
              <a:t>Пророческий Взгляд</a:t>
            </a:r>
            <a:endParaRPr lang="en-US" dirty="0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smtClean="0"/>
          </a:p>
          <a:p>
            <a:pPr eaLnBrk="1" hangingPunct="1">
              <a:buFontTx/>
              <a:buNone/>
            </a:pPr>
            <a:r>
              <a:rPr lang="ru-RU" smtClean="0"/>
              <a:t>	Наше видение и понимание истории лежит в контексте великой борьбы между Богом и дьяволом</a:t>
            </a:r>
            <a:r>
              <a:rPr lang="en-US" smtClean="0"/>
              <a:t>. </a:t>
            </a:r>
            <a:r>
              <a:rPr lang="ru-RU" smtClean="0"/>
              <a:t>Это дает нам знание о будущем и понимание прошлого. 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30175"/>
            <a:ext cx="7772400" cy="14462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Главные качества дипломата на примере дипломата ООН</a:t>
            </a:r>
            <a:endParaRPr lang="en-US" dirty="0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484313"/>
            <a:ext cx="7848600" cy="4471987"/>
          </a:xfrm>
        </p:spPr>
        <p:txBody>
          <a:bodyPr/>
          <a:lstStyle/>
          <a:p>
            <a:pPr eaLnBrk="1" hangingPunct="1"/>
            <a:r>
              <a:rPr lang="ru-RU" smtClean="0"/>
              <a:t>Согласно Специальному Докладчику ООН</a:t>
            </a:r>
            <a:r>
              <a:rPr lang="en-US" smtClean="0"/>
              <a:t>, </a:t>
            </a:r>
            <a:r>
              <a:rPr lang="ru-RU" smtClean="0"/>
              <a:t>четыре главных качества дипломата таковы</a:t>
            </a:r>
            <a:r>
              <a:rPr lang="en-US" smtClean="0"/>
              <a:t>:</a:t>
            </a:r>
          </a:p>
          <a:p>
            <a:pPr eaLnBrk="1" hangingPunct="1"/>
            <a:r>
              <a:rPr lang="en-US" smtClean="0"/>
              <a:t>1. </a:t>
            </a:r>
            <a:r>
              <a:rPr lang="ru-RU" smtClean="0"/>
              <a:t>Честность</a:t>
            </a:r>
            <a:endParaRPr lang="en-US" smtClean="0"/>
          </a:p>
          <a:p>
            <a:pPr eaLnBrk="1" hangingPunct="1"/>
            <a:r>
              <a:rPr lang="en-US" smtClean="0"/>
              <a:t>2. </a:t>
            </a:r>
            <a:r>
              <a:rPr lang="ru-RU" smtClean="0"/>
              <a:t>Уважение</a:t>
            </a:r>
            <a:endParaRPr lang="en-US" smtClean="0"/>
          </a:p>
          <a:p>
            <a:pPr eaLnBrk="1" hangingPunct="1"/>
            <a:r>
              <a:rPr lang="en-US" smtClean="0"/>
              <a:t>3. </a:t>
            </a:r>
            <a:r>
              <a:rPr lang="ru-RU" smtClean="0"/>
              <a:t>Скромность</a:t>
            </a:r>
            <a:endParaRPr lang="en-US" smtClean="0"/>
          </a:p>
          <a:p>
            <a:pPr eaLnBrk="1" hangingPunct="1"/>
            <a:r>
              <a:rPr lang="en-US" smtClean="0"/>
              <a:t>4. </a:t>
            </a:r>
            <a:r>
              <a:rPr lang="ru-RU" smtClean="0"/>
              <a:t>Терпение</a:t>
            </a:r>
            <a:endParaRPr lang="en-US" smtClean="0"/>
          </a:p>
        </p:txBody>
      </p:sp>
      <p:pic>
        <p:nvPicPr>
          <p:cNvPr id="29700" name="Picture 5" descr="http://img1.liveinternet.ru/images/attach/b/3/26/197/26197914_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1500" y="2762250"/>
            <a:ext cx="3076575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814388"/>
            <a:ext cx="7772400" cy="762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Честность</a:t>
            </a:r>
            <a:endParaRPr lang="en-US" dirty="0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smtClean="0"/>
          </a:p>
          <a:p>
            <a:pPr eaLnBrk="1" hangingPunct="1">
              <a:buFontTx/>
              <a:buNone/>
            </a:pPr>
            <a:r>
              <a:rPr lang="ru-RU" smtClean="0"/>
              <a:t>Честность – самый лучший способ заслужить доверие других и иметь реальное влияние. </a:t>
            </a:r>
            <a:endParaRPr lang="en-US" smtClean="0"/>
          </a:p>
          <a:p>
            <a:pPr eaLnBrk="1" hangingPunct="1"/>
            <a:endParaRPr lang="en-US" smtClean="0"/>
          </a:p>
        </p:txBody>
      </p:sp>
      <p:pic>
        <p:nvPicPr>
          <p:cNvPr id="30724" name="Picture 5" descr="http://www.refrns.ru/uploads/posts/2010-02/1267291908_refrns.ru-bxp64677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4438" y="3068638"/>
            <a:ext cx="443865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30175"/>
            <a:ext cx="7772400" cy="14462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Безнравственные Методы</a:t>
            </a:r>
            <a:endParaRPr lang="en-US" dirty="0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i="1" smtClean="0"/>
              <a:t>“</a:t>
            </a:r>
            <a:r>
              <a:rPr lang="ru-RU" i="1" smtClean="0"/>
              <a:t>Неважно, какого цвета кошка, лишь бы она ловила мышь</a:t>
            </a:r>
            <a:r>
              <a:rPr lang="en-US" smtClean="0"/>
              <a:t>”</a:t>
            </a:r>
            <a:r>
              <a:rPr lang="ru-RU" smtClean="0"/>
              <a:t>.</a:t>
            </a:r>
            <a:r>
              <a:rPr lang="en-US" smtClean="0"/>
              <a:t> </a:t>
            </a:r>
            <a:r>
              <a:rPr lang="ru-RU" smtClean="0"/>
              <a:t>Мао Цзэдун</a:t>
            </a:r>
            <a:r>
              <a:rPr lang="en-US" smtClean="0"/>
              <a:t>.</a:t>
            </a:r>
          </a:p>
          <a:p>
            <a:pPr eaLnBrk="1" hangingPunct="1"/>
            <a:r>
              <a:rPr lang="en-US" smtClean="0"/>
              <a:t>“</a:t>
            </a:r>
            <a:r>
              <a:rPr lang="ru-RU" smtClean="0"/>
              <a:t>Цель оправдывает средства</a:t>
            </a:r>
            <a:r>
              <a:rPr lang="en-US" smtClean="0"/>
              <a:t>”</a:t>
            </a:r>
            <a:r>
              <a:rPr lang="ru-RU" smtClean="0"/>
              <a:t>.</a:t>
            </a:r>
            <a:endParaRPr lang="en-US" smtClean="0"/>
          </a:p>
          <a:p>
            <a:pPr eaLnBrk="1" hangingPunct="1"/>
            <a:r>
              <a:rPr lang="ru-RU" smtClean="0"/>
              <a:t>Адвентисты твердо убеждены в том, что применение методов, противоречащих христианским ценностям, не приемлемо.</a:t>
            </a:r>
            <a:endParaRPr lang="en-US" smtClean="0"/>
          </a:p>
          <a:p>
            <a:pPr eaLnBrk="1" hangingPunct="1">
              <a:buFontTx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814388"/>
            <a:ext cx="7772400" cy="762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Уважение</a:t>
            </a:r>
            <a:endParaRPr lang="en-US" dirty="0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619625" cy="4708525"/>
          </a:xfrm>
        </p:spPr>
        <p:txBody>
          <a:bodyPr/>
          <a:lstStyle/>
          <a:p>
            <a:pPr eaLnBrk="1" hangingPunct="1"/>
            <a:r>
              <a:rPr lang="ru-RU" smtClean="0"/>
              <a:t>Всегда уважайте людей и делайте разделение между </a:t>
            </a:r>
            <a:r>
              <a:rPr lang="en-US" smtClean="0"/>
              <a:t>“</a:t>
            </a:r>
            <a:r>
              <a:rPr lang="ru-RU" smtClean="0"/>
              <a:t>грехом</a:t>
            </a:r>
            <a:r>
              <a:rPr lang="en-US" smtClean="0"/>
              <a:t>” </a:t>
            </a:r>
            <a:r>
              <a:rPr lang="ru-RU" smtClean="0"/>
              <a:t>и </a:t>
            </a:r>
            <a:r>
              <a:rPr lang="en-US" smtClean="0"/>
              <a:t>“</a:t>
            </a:r>
            <a:r>
              <a:rPr lang="ru-RU" smtClean="0"/>
              <a:t>грешниками</a:t>
            </a:r>
            <a:r>
              <a:rPr lang="en-US" smtClean="0"/>
              <a:t>”,</a:t>
            </a:r>
            <a:r>
              <a:rPr lang="ru-RU" smtClean="0"/>
              <a:t> а так же </a:t>
            </a:r>
            <a:r>
              <a:rPr lang="en-US" smtClean="0"/>
              <a:t> </a:t>
            </a:r>
            <a:r>
              <a:rPr lang="ru-RU" smtClean="0"/>
              <a:t>между </a:t>
            </a:r>
            <a:r>
              <a:rPr lang="en-US" smtClean="0"/>
              <a:t> “</a:t>
            </a:r>
            <a:r>
              <a:rPr lang="ru-RU" smtClean="0"/>
              <a:t>системой</a:t>
            </a:r>
            <a:r>
              <a:rPr lang="en-US" smtClean="0"/>
              <a:t>” </a:t>
            </a:r>
            <a:r>
              <a:rPr lang="ru-RU" smtClean="0"/>
              <a:t>и </a:t>
            </a:r>
            <a:r>
              <a:rPr lang="en-US" smtClean="0"/>
              <a:t>“</a:t>
            </a:r>
            <a:r>
              <a:rPr lang="ru-RU" smtClean="0"/>
              <a:t>верующими</a:t>
            </a:r>
            <a:r>
              <a:rPr lang="en-US" smtClean="0"/>
              <a:t>” </a:t>
            </a:r>
            <a:r>
              <a:rPr lang="ru-RU" smtClean="0"/>
              <a:t>в системе</a:t>
            </a:r>
            <a:r>
              <a:rPr lang="en-US" smtClean="0"/>
              <a:t>.</a:t>
            </a:r>
          </a:p>
          <a:p>
            <a:pPr eaLnBrk="1" hangingPunct="1"/>
            <a:r>
              <a:rPr lang="ru-RU" smtClean="0"/>
              <a:t>Проявляйте одинаковый интерес ко всем. </a:t>
            </a:r>
            <a:endParaRPr lang="en-US" smtClean="0"/>
          </a:p>
        </p:txBody>
      </p:sp>
      <p:pic>
        <p:nvPicPr>
          <p:cNvPr id="32772" name="Picture 5" descr="http://news.leit.ru/wp-content/uploads/2009/11/japan_barack_obam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5600" y="1844675"/>
            <a:ext cx="3448050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814388"/>
            <a:ext cx="7772400" cy="762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Скромность</a:t>
            </a:r>
            <a:endParaRPr lang="en-US" dirty="0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Скромность – признак величия</a:t>
            </a:r>
            <a:r>
              <a:rPr lang="en-US" smtClean="0"/>
              <a:t>.</a:t>
            </a:r>
          </a:p>
          <a:p>
            <a:pPr eaLnBrk="1" hangingPunct="1"/>
            <a:r>
              <a:rPr lang="ru-RU" smtClean="0"/>
              <a:t>Не производите впечатления человека, который знает все и является лучше, чем все остальные. </a:t>
            </a:r>
            <a:endParaRPr lang="en-US" smtClean="0"/>
          </a:p>
        </p:txBody>
      </p:sp>
      <p:pic>
        <p:nvPicPr>
          <p:cNvPr id="33796" name="Picture 5" descr="http://kuponcho.ru/media/gallery/offer/img/194/1995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413" y="3284538"/>
            <a:ext cx="443865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814388"/>
            <a:ext cx="7772400" cy="762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Терпение</a:t>
            </a:r>
            <a:endParaRPr lang="en-US" dirty="0" smtClean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5554663" cy="4708525"/>
          </a:xfrm>
        </p:spPr>
        <p:txBody>
          <a:bodyPr>
            <a:normAutofit lnSpcReduction="1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en-US" dirty="0" smtClean="0"/>
              <a:t>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ru-RU" sz="2400" dirty="0" smtClean="0"/>
              <a:t>Требуется время, чтобы построить хорошие взаимоотношения и быть известными, как хорошие христиане. </a:t>
            </a:r>
            <a:endParaRPr lang="en-US" sz="2400" dirty="0" smtClean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ru-RU" sz="2400" dirty="0" smtClean="0"/>
              <a:t>Требуется время для достижения наших целей</a:t>
            </a:r>
            <a:r>
              <a:rPr lang="en-US" sz="2400" dirty="0" smtClean="0"/>
              <a:t>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en-US" sz="2400" dirty="0" smtClean="0"/>
              <a:t>“</a:t>
            </a:r>
            <a:r>
              <a:rPr lang="ru-RU" sz="2400" i="1" dirty="0" smtClean="0"/>
              <a:t>Ведите переговоры все время открыто или тайно, в любом месте – это абсолютно необходимо для хорошего положения дел</a:t>
            </a:r>
            <a:r>
              <a:rPr lang="en-US" sz="2400" dirty="0" smtClean="0"/>
              <a:t>”</a:t>
            </a:r>
            <a:r>
              <a:rPr lang="ru-RU" sz="2400" dirty="0" smtClean="0"/>
              <a:t>.</a:t>
            </a:r>
            <a:r>
              <a:rPr lang="en-US" sz="2400" dirty="0" smtClean="0"/>
              <a:t>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ru-RU" sz="2400" dirty="0" smtClean="0"/>
              <a:t>Ришелье</a:t>
            </a:r>
            <a:endParaRPr lang="en-US" sz="2400" dirty="0" smtClean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endParaRPr lang="en-US" dirty="0" smtClean="0"/>
          </a:p>
        </p:txBody>
      </p:sp>
      <p:pic>
        <p:nvPicPr>
          <p:cNvPr id="34820" name="Picture 5" descr="http://img1.liveinternet.ru/images/attach/c/2/74/454/74454915_558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53138" y="1989138"/>
            <a:ext cx="3090862" cy="380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814388"/>
            <a:ext cx="7772400" cy="762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Поле Действия</a:t>
            </a:r>
            <a:endParaRPr lang="en-US" dirty="0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971550" y="1916113"/>
            <a:ext cx="8640763" cy="41148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ru-RU" smtClean="0"/>
              <a:t>Органы власти на всех уровнях</a:t>
            </a:r>
            <a:endParaRPr lang="en-US" smtClean="0"/>
          </a:p>
          <a:p>
            <a:pPr marL="609600" indent="-609600" eaLnBrk="1" hangingPunct="1">
              <a:buFontTx/>
              <a:buAutoNum type="arabicPeriod"/>
            </a:pPr>
            <a:r>
              <a:rPr lang="ru-RU" smtClean="0"/>
              <a:t>Религиозные лидеры</a:t>
            </a:r>
            <a:endParaRPr lang="en-US" smtClean="0"/>
          </a:p>
          <a:p>
            <a:pPr marL="609600" indent="-609600" eaLnBrk="1" hangingPunct="1">
              <a:buFontTx/>
              <a:buAutoNum type="arabicPeriod"/>
            </a:pPr>
            <a:r>
              <a:rPr lang="ru-RU" smtClean="0"/>
              <a:t>Неправительственные организации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mtClean="0"/>
              <a:t>Общественные организации</a:t>
            </a:r>
            <a:endParaRPr lang="en-US" smtClean="0"/>
          </a:p>
          <a:p>
            <a:pPr marL="609600" indent="-609600" eaLnBrk="1" hangingPunct="1">
              <a:buFontTx/>
              <a:buAutoNum type="arabicPeriod"/>
            </a:pPr>
            <a:r>
              <a:rPr lang="ru-RU" smtClean="0"/>
              <a:t>Средства массовой информации</a:t>
            </a:r>
            <a:endParaRPr lang="en-US" smtClean="0"/>
          </a:p>
          <a:p>
            <a:pPr marL="609600" indent="-609600" eaLnBrk="1" hangingPunct="1">
              <a:buFontTx/>
              <a:buAutoNum type="arabicPeriod"/>
            </a:pPr>
            <a:r>
              <a:rPr lang="ru-RU" smtClean="0"/>
              <a:t>Учебные заведения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mtClean="0"/>
              <a:t>Бизнес сообщества</a:t>
            </a:r>
            <a:endParaRPr lang="en-US" smtClean="0"/>
          </a:p>
          <a:p>
            <a:pPr marL="609600" indent="-609600" eaLnBrk="1" hangingPunct="1">
              <a:buFontTx/>
              <a:buAutoNum type="arabicPeriod"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143000" y="130175"/>
            <a:ext cx="7772400" cy="14462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Библейские Дипломаты</a:t>
            </a:r>
            <a:endParaRPr lang="en-US" dirty="0" smtClean="0"/>
          </a:p>
        </p:txBody>
      </p:sp>
      <p:sp>
        <p:nvSpPr>
          <p:cNvPr id="37891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1. </a:t>
            </a:r>
            <a:r>
              <a:rPr lang="ru-RU" smtClean="0"/>
              <a:t>Авраам</a:t>
            </a:r>
            <a:endParaRPr lang="en-US" smtClean="0"/>
          </a:p>
          <a:p>
            <a:pPr eaLnBrk="1" hangingPunct="1"/>
            <a:r>
              <a:rPr lang="en-US" smtClean="0"/>
              <a:t>2. </a:t>
            </a:r>
            <a:r>
              <a:rPr lang="ru-RU" smtClean="0"/>
              <a:t>Иаков</a:t>
            </a:r>
            <a:endParaRPr lang="en-US" smtClean="0"/>
          </a:p>
          <a:p>
            <a:pPr eaLnBrk="1" hangingPunct="1"/>
            <a:r>
              <a:rPr lang="en-US" smtClean="0"/>
              <a:t>3. </a:t>
            </a:r>
            <a:r>
              <a:rPr lang="ru-RU" smtClean="0"/>
              <a:t>Иосиф</a:t>
            </a:r>
            <a:endParaRPr lang="en-US" smtClean="0"/>
          </a:p>
          <a:p>
            <a:pPr eaLnBrk="1" hangingPunct="1"/>
            <a:r>
              <a:rPr lang="en-US" smtClean="0"/>
              <a:t>4. </a:t>
            </a:r>
            <a:r>
              <a:rPr lang="ru-RU" smtClean="0"/>
              <a:t>Моисей</a:t>
            </a:r>
            <a:endParaRPr lang="en-US" smtClean="0"/>
          </a:p>
          <a:p>
            <a:pPr eaLnBrk="1" hangingPunct="1"/>
            <a:r>
              <a:rPr lang="en-US" smtClean="0"/>
              <a:t>5. </a:t>
            </a:r>
            <a:r>
              <a:rPr lang="ru-RU" smtClean="0"/>
              <a:t>Неемия</a:t>
            </a:r>
            <a:endParaRPr lang="en-US" smtClean="0"/>
          </a:p>
          <a:p>
            <a:pPr eaLnBrk="1" hangingPunct="1"/>
            <a:r>
              <a:rPr lang="en-US" smtClean="0"/>
              <a:t>6. </a:t>
            </a:r>
            <a:r>
              <a:rPr lang="ru-RU" smtClean="0"/>
              <a:t>Есфирь</a:t>
            </a:r>
            <a:endParaRPr lang="en-US" smtClean="0"/>
          </a:p>
          <a:p>
            <a:pPr eaLnBrk="1" hangingPunct="1"/>
            <a:r>
              <a:rPr lang="en-US" smtClean="0"/>
              <a:t>7. </a:t>
            </a:r>
            <a:r>
              <a:rPr lang="ru-RU" smtClean="0"/>
              <a:t>Павел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30175"/>
            <a:ext cx="7772400" cy="14462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Апостол Павел в роли Посла</a:t>
            </a:r>
            <a:endParaRPr lang="en-US" dirty="0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i="1" smtClean="0"/>
              <a:t>“</a:t>
            </a:r>
            <a:r>
              <a:rPr lang="ru-RU" smtClean="0"/>
              <a:t>Я исполняю посольство в узах..</a:t>
            </a:r>
            <a:r>
              <a:rPr lang="en-US" i="1" smtClean="0"/>
              <a:t>.”</a:t>
            </a:r>
            <a:r>
              <a:rPr lang="en-US" smtClean="0"/>
              <a:t> </a:t>
            </a:r>
            <a:r>
              <a:rPr lang="ru-RU" smtClean="0"/>
              <a:t>Еф</a:t>
            </a:r>
            <a:r>
              <a:rPr lang="en-US" smtClean="0"/>
              <a:t>. 6:20</a:t>
            </a:r>
          </a:p>
          <a:p>
            <a:pPr eaLnBrk="1" hangingPunct="1"/>
            <a:r>
              <a:rPr lang="ru-RU" smtClean="0"/>
              <a:t>Посол Евангелия</a:t>
            </a:r>
            <a:endParaRPr lang="en-US" smtClean="0"/>
          </a:p>
          <a:p>
            <a:pPr eaLnBrk="1" hangingPunct="1"/>
            <a:r>
              <a:rPr lang="en-US" i="1" smtClean="0"/>
              <a:t>“</a:t>
            </a:r>
            <a:r>
              <a:rPr lang="ru-RU" smtClean="0"/>
              <a:t>Итак мы - посланники от имени Христова</a:t>
            </a:r>
            <a:r>
              <a:rPr lang="ru-RU" i="1" smtClean="0"/>
              <a:t>…</a:t>
            </a:r>
            <a:r>
              <a:rPr lang="en-US" i="1" smtClean="0"/>
              <a:t>”   </a:t>
            </a:r>
            <a:r>
              <a:rPr lang="en-US" smtClean="0"/>
              <a:t>2 </a:t>
            </a:r>
            <a:r>
              <a:rPr lang="ru-RU" smtClean="0"/>
              <a:t>Кор</a:t>
            </a:r>
            <a:r>
              <a:rPr lang="en-US" smtClean="0"/>
              <a:t>. 5:20  </a:t>
            </a:r>
          </a:p>
          <a:p>
            <a:pPr eaLnBrk="1" hangingPunct="1"/>
            <a:r>
              <a:rPr lang="ru-RU" smtClean="0"/>
              <a:t>Посол примирения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30175"/>
            <a:ext cx="7772400" cy="14462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Адвентистская Дипломатия</a:t>
            </a:r>
            <a:endParaRPr lang="en-US" dirty="0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5267325" cy="4708525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tx2"/>
                </a:solidFill>
              </a:rPr>
              <a:t>Адвентистская дипломатия  - это способ общения  с другими людьми для совершения нашей миссии и защиты наших интересов в поддержании мира и построении хороших отношений с обществом. </a:t>
            </a:r>
            <a:endParaRPr lang="en-US" smtClean="0"/>
          </a:p>
        </p:txBody>
      </p:sp>
      <p:pic>
        <p:nvPicPr>
          <p:cNvPr id="7172" name="Picture 5" descr="http://www.dan-invest.ru/files/images/medium_delightyourcustomer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5963" y="1700213"/>
            <a:ext cx="2733675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814388"/>
            <a:ext cx="7772400" cy="762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Дипломаты Бога</a:t>
            </a:r>
            <a:endParaRPr lang="en-US" dirty="0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2205038"/>
            <a:ext cx="7848600" cy="3890962"/>
          </a:xfrm>
        </p:spPr>
        <p:txBody>
          <a:bodyPr/>
          <a:lstStyle/>
          <a:p>
            <a:pPr eaLnBrk="1" hangingPunct="1"/>
            <a:r>
              <a:rPr lang="ru-RU" smtClean="0"/>
              <a:t>Бог использует Своих дипломатов, чтобы сказать нужные слова определенному человеку в самое подходящее время, для спасения Своих детей и исполнения их миссии. 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52413"/>
            <a:ext cx="7772400" cy="13239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/>
              <a:t>Результаты Действующей</a:t>
            </a:r>
            <a:br>
              <a:rPr lang="ru-RU" sz="4000" dirty="0" smtClean="0"/>
            </a:br>
            <a:r>
              <a:rPr lang="ru-RU" sz="4000" dirty="0" smtClean="0"/>
              <a:t>Дипломатии</a:t>
            </a:r>
            <a:endParaRPr lang="en-US" sz="4000" dirty="0" smtClean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1. </a:t>
            </a:r>
            <a:r>
              <a:rPr lang="ru-RU" smtClean="0"/>
              <a:t>Увеличение популярности нашей церкви</a:t>
            </a:r>
            <a:r>
              <a:rPr lang="en-US" smtClean="0"/>
              <a:t>.</a:t>
            </a:r>
          </a:p>
          <a:p>
            <a:pPr eaLnBrk="1" hangingPunct="1"/>
            <a:r>
              <a:rPr lang="en-US" smtClean="0"/>
              <a:t>2. </a:t>
            </a:r>
            <a:r>
              <a:rPr lang="ru-RU" smtClean="0"/>
              <a:t>Защита членов нашей церкви</a:t>
            </a:r>
            <a:r>
              <a:rPr lang="en-US" smtClean="0"/>
              <a:t>.</a:t>
            </a:r>
          </a:p>
          <a:p>
            <a:pPr eaLnBrk="1" hangingPunct="1"/>
            <a:r>
              <a:rPr lang="en-US" smtClean="0"/>
              <a:t>3. </a:t>
            </a:r>
            <a:r>
              <a:rPr lang="ru-RU" smtClean="0"/>
              <a:t>Признание, как </a:t>
            </a:r>
          </a:p>
          <a:p>
            <a:pPr eaLnBrk="1" hangingPunct="1">
              <a:buFontTx/>
              <a:buNone/>
            </a:pPr>
            <a:r>
              <a:rPr lang="ru-RU" smtClean="0"/>
              <a:t>		христиан</a:t>
            </a:r>
            <a:r>
              <a:rPr lang="en-US" smtClean="0"/>
              <a:t> .</a:t>
            </a:r>
          </a:p>
          <a:p>
            <a:pPr eaLnBrk="1" hangingPunct="1"/>
            <a:r>
              <a:rPr lang="en-US" smtClean="0"/>
              <a:t>4. </a:t>
            </a:r>
            <a:r>
              <a:rPr lang="ru-RU" smtClean="0"/>
              <a:t>Свобода проповеди </a:t>
            </a:r>
          </a:p>
          <a:p>
            <a:pPr eaLnBrk="1" hangingPunct="1">
              <a:buFontTx/>
              <a:buNone/>
            </a:pPr>
            <a:r>
              <a:rPr lang="ru-RU" smtClean="0"/>
              <a:t>		нашей вести. </a:t>
            </a:r>
            <a:endParaRPr lang="en-US" smtClean="0"/>
          </a:p>
        </p:txBody>
      </p:sp>
      <p:pic>
        <p:nvPicPr>
          <p:cNvPr id="39940" name="Picture 4" descr="PE03254_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25" y="3213100"/>
            <a:ext cx="2914650" cy="262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75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75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30175"/>
            <a:ext cx="7772400" cy="14462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Действующая Дипломатия</a:t>
            </a:r>
            <a:endParaRPr lang="en-US" dirty="0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Действующая дипломатия усилит наше самовосприятие</a:t>
            </a:r>
            <a:r>
              <a:rPr lang="en-US" smtClean="0"/>
              <a:t>, </a:t>
            </a:r>
            <a:r>
              <a:rPr lang="ru-RU" smtClean="0"/>
              <a:t>будет способствовать уважению к нашим ценностям</a:t>
            </a:r>
            <a:r>
              <a:rPr lang="en-US" smtClean="0"/>
              <a:t> </a:t>
            </a:r>
            <a:r>
              <a:rPr lang="ru-RU" smtClean="0"/>
              <a:t>и позволит нашей вести быть известной в положительном контексте  - предоставляя всем возможность либо принять либо отклонить ее. 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Воздвигая мосты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мосты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844824"/>
            <a:ext cx="7677595" cy="4708525"/>
          </a:xfr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806450"/>
            <a:ext cx="7772400" cy="7699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Работа с СМИ</a:t>
            </a:r>
            <a:endParaRPr lang="ru-RU" dirty="0"/>
          </a:p>
        </p:txBody>
      </p:sp>
      <p:pic>
        <p:nvPicPr>
          <p:cNvPr id="161795" name="Picture 2" descr="C:\Users\Oleg\Documents\Отдел ООСРС ЗРСО\Презентации\работа с РПЦ\Прессконференция выставки на ВВЦ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2247900"/>
            <a:ext cx="6146800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814388"/>
            <a:ext cx="7772400" cy="762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Мудрое Изречение</a:t>
            </a:r>
            <a:endParaRPr lang="en-US" dirty="0" smtClean="0"/>
          </a:p>
        </p:txBody>
      </p:sp>
      <p:sp>
        <p:nvSpPr>
          <p:cNvPr id="165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Если вы убеждены  в том, что мир слишком дорого обходиться, попробуйте войну. </a:t>
            </a:r>
            <a:endParaRPr lang="en-US" smtClean="0"/>
          </a:p>
          <a:p>
            <a:pPr eaLnBrk="1" hangingPunct="1"/>
            <a:r>
              <a:rPr lang="ru-RU" smtClean="0"/>
              <a:t>Если вы убеждены в том, что религиозная свобода слишком дорого обходиться, попробуйте преследования за религиозные убеждения</a:t>
            </a:r>
            <a:r>
              <a:rPr lang="en-US" smtClean="0"/>
              <a:t>.</a:t>
            </a:r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1066800" y="1981200"/>
            <a:ext cx="38481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800"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1625"/>
            <a:ext cx="7772400" cy="895350"/>
          </a:xfrm>
        </p:spPr>
        <p:txBody>
          <a:bodyPr/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ru-RU" sz="3200" smtClean="0">
                <a:solidFill>
                  <a:schemeClr val="tx2">
                    <a:satMod val="200000"/>
                  </a:schemeClr>
                </a:solidFill>
              </a:rPr>
              <a:t>Отношение к светской власти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714375" y="1357313"/>
            <a:ext cx="7772400" cy="49672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mtClean="0"/>
              <a:t>«Всякая душа да будет покорна высшим властям; ибо нет власти не от Бога…» Рим.13:11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Повиновение если требования со стороны государства не противоречат Божьей воле, изложенной в Библии. Рим.13:7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Если государство, препятствует христианам следовать своим убеждениям, Церковь оставляет за своими членами право поступать согласно Библейского учения.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Сферы сотрудничества церкви и государства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50875" indent="-514350">
              <a:buFont typeface="+mj-lt"/>
              <a:buAutoNum type="arabicPeriod"/>
            </a:pPr>
            <a:r>
              <a:rPr lang="ru-RU" dirty="0" smtClean="0"/>
              <a:t>Поддержка института семьи;</a:t>
            </a:r>
          </a:p>
          <a:p>
            <a:pPr marL="650875" indent="-514350">
              <a:buFont typeface="+mj-lt"/>
              <a:buAutoNum type="arabicPeriod"/>
            </a:pPr>
            <a:r>
              <a:rPr lang="ru-RU" dirty="0" smtClean="0"/>
              <a:t>Сохранение в обществе основополагающих нравственных норм;</a:t>
            </a:r>
          </a:p>
          <a:p>
            <a:pPr marL="650875" indent="-514350">
              <a:buFont typeface="+mj-lt"/>
              <a:buAutoNum type="arabicPeriod"/>
            </a:pPr>
            <a:r>
              <a:rPr lang="ru-RU" dirty="0" smtClean="0"/>
              <a:t>Культурное, нравственное и духовное воспитание и образование;</a:t>
            </a:r>
          </a:p>
          <a:p>
            <a:pPr marL="650875" indent="-514350">
              <a:buFont typeface="+mj-lt"/>
              <a:buAutoNum type="arabicPeriod"/>
            </a:pPr>
            <a:r>
              <a:rPr lang="ru-RU" dirty="0" smtClean="0"/>
              <a:t>Забота о здоровье человека;</a:t>
            </a:r>
          </a:p>
          <a:p>
            <a:pPr marL="650875" indent="-514350">
              <a:buFont typeface="+mj-lt"/>
              <a:buAutoNum type="arabicPeriod"/>
            </a:pPr>
            <a:r>
              <a:rPr lang="ru-RU" dirty="0" smtClean="0"/>
              <a:t>Социальное служение;</a:t>
            </a:r>
          </a:p>
          <a:p>
            <a:pPr marL="650875" indent="-514350">
              <a:buFont typeface="+mj-lt"/>
              <a:buAutoNum type="arabicPeriod"/>
            </a:pPr>
            <a:r>
              <a:rPr lang="ru-RU" dirty="0" smtClean="0"/>
              <a:t>Миротворчество и помощь в зонах конфликтов;</a:t>
            </a:r>
          </a:p>
          <a:p>
            <a:pPr marL="650875" indent="-514350">
              <a:buFont typeface="+mj-lt"/>
              <a:buAutoNum type="arabicPeriod"/>
            </a:pPr>
            <a:r>
              <a:rPr lang="ru-RU" dirty="0" smtClean="0"/>
              <a:t>Законотворчество по вопросам государственно-конфессиональных отношений;</a:t>
            </a:r>
          </a:p>
          <a:p>
            <a:pPr marL="650875" indent="-514350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Сферы сотрудничества церкви и государства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50875" indent="-514350">
              <a:buNone/>
            </a:pPr>
            <a:r>
              <a:rPr lang="ru-RU" dirty="0" smtClean="0"/>
              <a:t>8. Работа в СМИ по воспитанию нравственности, защите прав и свобод человека, свободы совести и религиозной свободы, укрепление гражданского общества;</a:t>
            </a:r>
          </a:p>
          <a:p>
            <a:pPr marL="650875" indent="-514350">
              <a:buNone/>
            </a:pPr>
            <a:r>
              <a:rPr lang="ru-RU" dirty="0" smtClean="0"/>
              <a:t>9. Содействие толерантности и взаимопониманию и сотрудничеству между людьми;</a:t>
            </a:r>
          </a:p>
          <a:p>
            <a:pPr marL="650875" indent="-514350">
              <a:buNone/>
            </a:pPr>
            <a:r>
              <a:rPr lang="ru-RU" dirty="0" smtClean="0"/>
              <a:t>10.Охрана окружающей среды;</a:t>
            </a:r>
          </a:p>
          <a:p>
            <a:pPr marL="650875" indent="-514350">
              <a:buNone/>
            </a:pPr>
            <a:r>
              <a:rPr lang="ru-RU" dirty="0" smtClean="0"/>
              <a:t>11.Экономическая деятельность отвечающая интересам Церкви, государства и общества;</a:t>
            </a:r>
          </a:p>
          <a:p>
            <a:pPr marL="650875" indent="-514350">
              <a:buNone/>
            </a:pPr>
            <a:r>
              <a:rPr lang="ru-RU" dirty="0" smtClean="0"/>
              <a:t>12.Противодействие экстремизму.</a:t>
            </a:r>
            <a:endParaRPr lang="ru-RU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Не допустимо сотрудничество в сферах: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Политическая борьба, предвыборная агитация;</a:t>
            </a:r>
          </a:p>
          <a:p>
            <a:r>
              <a:rPr lang="ru-RU" dirty="0" smtClean="0"/>
              <a:t>2. Участие в гражданской войне или агрессивной внешней войне;</a:t>
            </a:r>
          </a:p>
          <a:p>
            <a:r>
              <a:rPr lang="ru-RU" dirty="0" smtClean="0"/>
              <a:t>3.Участие в разведывательной или иной подобной деятельности требующей сохранения государственной тайны;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30175"/>
            <a:ext cx="7772400" cy="14462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Налаживание Отношений</a:t>
            </a:r>
            <a:endParaRPr lang="en-US" dirty="0" smtClean="0"/>
          </a:p>
        </p:txBody>
      </p:sp>
      <p:graphicFrame>
        <p:nvGraphicFramePr>
          <p:cNvPr id="41987" name="Object 3"/>
          <p:cNvGraphicFramePr>
            <a:graphicFrameLocks noChangeAspect="1"/>
          </p:cNvGraphicFramePr>
          <p:nvPr>
            <p:ph idx="1"/>
          </p:nvPr>
        </p:nvGraphicFramePr>
        <p:xfrm>
          <a:off x="2809875" y="2319338"/>
          <a:ext cx="3522663" cy="3270250"/>
        </p:xfrm>
        <a:graphic>
          <a:graphicData uri="http://schemas.openxmlformats.org/presentationml/2006/ole">
            <p:oleObj spid="_x0000_s1026" name="Clip" r:id="rId5" imgW="3523307" imgH="3269810" progId="">
              <p:embed/>
            </p:oleObj>
          </a:graphicData>
        </a:graphic>
      </p:graphicFrame>
      <p:graphicFrame>
        <p:nvGraphicFramePr>
          <p:cNvPr id="41988" name="Object 4"/>
          <p:cNvGraphicFramePr>
            <a:graphicFrameLocks noChangeAspect="1"/>
          </p:cNvGraphicFramePr>
          <p:nvPr/>
        </p:nvGraphicFramePr>
        <p:xfrm>
          <a:off x="914400" y="1981200"/>
          <a:ext cx="2968625" cy="3962400"/>
        </p:xfrm>
        <a:graphic>
          <a:graphicData uri="http://schemas.openxmlformats.org/presentationml/2006/ole">
            <p:oleObj spid="_x0000_s1027" name="Clip" r:id="rId6" imgW="2589291" imgH="3456915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Церковь и общественно-политическая жизнь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Церковь не участвует в политической борьбе;</a:t>
            </a:r>
          </a:p>
          <a:p>
            <a:r>
              <a:rPr lang="ru-RU" dirty="0" smtClean="0"/>
              <a:t>Члены Церкви принимают участие в голосовании  на выборах руководителей страны в соответствии со своим личным выбором;</a:t>
            </a:r>
            <a:endParaRPr lang="ru-RU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/>
              <a:t>Руководитель отдела Общественных Связей и Религиозной Свободы</a:t>
            </a:r>
            <a:endParaRPr lang="ru-RU"/>
          </a:p>
        </p:txBody>
      </p:sp>
      <p:sp>
        <p:nvSpPr>
          <p:cNvPr id="717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3388" y="1544638"/>
            <a:ext cx="6480175" cy="17526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Чем занимается руководитель ООСРС?</a:t>
            </a:r>
            <a:endParaRPr lang="ru-RU" dirty="0"/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Воспитание членов общины</a:t>
            </a:r>
          </a:p>
          <a:p>
            <a:pPr eaLnBrk="1" hangingPunct="1"/>
            <a:r>
              <a:rPr lang="ru-RU" smtClean="0"/>
              <a:t>Установление добрых отношений с представителями различных групп общественности, религиозных объединений и власти на местном уровне </a:t>
            </a:r>
          </a:p>
          <a:p>
            <a:pPr eaLnBrk="1" hangingPunct="1"/>
            <a:r>
              <a:rPr lang="ru-RU" smtClean="0"/>
              <a:t>Защита религиозной свободы на территории деятельности общины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/>
              <a:t>Нелегкое служение</a:t>
            </a: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История показывает, что свобода совести всегда давалась большой ценой.</a:t>
            </a:r>
          </a:p>
          <a:p>
            <a:pPr eaLnBrk="1" hangingPunct="1"/>
            <a:r>
              <a:rPr lang="ru-RU" smtClean="0"/>
              <a:t>Пример – история России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/>
          <p:cNvSpPr txBox="1">
            <a:spLocks noChangeArrowheads="1"/>
          </p:cNvSpPr>
          <p:nvPr/>
        </p:nvSpPr>
        <p:spPr bwMode="auto">
          <a:xfrm>
            <a:off x="1214438" y="928688"/>
            <a:ext cx="5643562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600"/>
              <a:t>Обязанности директора ООСРС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1071563"/>
            <a:ext cx="7467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Представление Церкви перед представителями местной власти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71750"/>
            <a:ext cx="7467600" cy="3554413"/>
          </a:xfrm>
        </p:spPr>
        <p:txBody>
          <a:bodyPr>
            <a:normAutofit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Записаться на прием к главе местной власти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Приготовить книги, журналы, буклеты, фильмы о Церкви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Приготовить книги для секретаря главы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Приготовить визитки и документы о регистрации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Форма одежды парадная</a:t>
            </a:r>
            <a:endParaRPr lang="ru-RU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/>
              <a:t>Во время встречи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Представиться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Кратко (не более 10 минут) рассказать о деятельности Церкви и местной общины (подарить книги и буклеты).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Предложить области сотрудничества с администрацией (социальные проекты).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Выразить проблему общины (если таковая имеется).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Выслушать мнение главы администрации.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Предложить сделать фото, как знак принятия и уважения со стороны главы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Уходя не забыть про книги для секретаря</a:t>
            </a:r>
            <a:endParaRPr lang="ru-RU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Поздравления с праздниками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Новый год и Рождество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Пасха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День независимости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День принятия декларации о правах человека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Личные праздники (юбилеи и дни рождения, назначение на должность, награждения государственными наградами и т.п.)</a:t>
            </a:r>
            <a:endParaRPr lang="ru-RU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Приглашение на церковные мероприятия</a:t>
            </a:r>
            <a:endParaRPr lang="ru-RU" dirty="0"/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Посвящение молитвенного дома</a:t>
            </a:r>
          </a:p>
          <a:p>
            <a:pPr eaLnBrk="1" hangingPunct="1"/>
            <a:r>
              <a:rPr lang="ru-RU" smtClean="0"/>
              <a:t>Юбилей Церкви</a:t>
            </a:r>
          </a:p>
          <a:p>
            <a:pPr eaLnBrk="1" hangingPunct="1"/>
            <a:r>
              <a:rPr lang="ru-RU" smtClean="0"/>
              <a:t>Социальная программа</a:t>
            </a:r>
          </a:p>
          <a:p>
            <a:pPr eaLnBrk="1" hangingPunct="1"/>
            <a:r>
              <a:rPr lang="ru-RU" smtClean="0"/>
              <a:t>Торжественное богослужение (фестиваль религиозной свободы)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Приглашение на церковные мероприятия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Необходимо направить приглашение не позднее чем за два месяца до события.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Постараться записаться на прием и лично пригласить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Если не удается, то лично прийти к секретарю и напомнить о приглашении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Сделать контрольный звонок перед событием.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Иерархия жизненных ценностей, соцопрос за 2005 г.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68313" y="2565400"/>
          <a:ext cx="8496944" cy="3240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472"/>
                <a:gridCol w="4248472"/>
              </a:tblGrid>
              <a:tr h="540060">
                <a:tc>
                  <a:txBody>
                    <a:bodyPr/>
                    <a:lstStyle/>
                    <a:p>
                      <a:r>
                        <a:rPr lang="ru-RU" dirty="0" smtClean="0"/>
                        <a:t>Семья,</a:t>
                      </a:r>
                      <a:r>
                        <a:rPr lang="ru-RU" baseline="0" dirty="0" smtClean="0"/>
                        <a:t> дом, уют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99%</a:t>
                      </a:r>
                      <a:endParaRPr lang="ru-RU" dirty="0"/>
                    </a:p>
                  </a:txBody>
                  <a:tcPr/>
                </a:tc>
              </a:tr>
              <a:tr h="540060">
                <a:tc>
                  <a:txBody>
                    <a:bodyPr/>
                    <a:lstStyle/>
                    <a:p>
                      <a:r>
                        <a:rPr lang="ru-RU" dirty="0" smtClean="0"/>
                        <a:t>Дружба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94%</a:t>
                      </a:r>
                      <a:endParaRPr lang="ru-RU" dirty="0"/>
                    </a:p>
                  </a:txBody>
                  <a:tcPr/>
                </a:tc>
              </a:tr>
              <a:tr h="540060">
                <a:tc>
                  <a:txBody>
                    <a:bodyPr/>
                    <a:lstStyle/>
                    <a:p>
                      <a:r>
                        <a:rPr lang="ru-RU" dirty="0" smtClean="0"/>
                        <a:t>Работа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87%</a:t>
                      </a:r>
                      <a:endParaRPr lang="ru-RU" dirty="0"/>
                    </a:p>
                  </a:txBody>
                  <a:tcPr/>
                </a:tc>
              </a:tr>
              <a:tr h="540060">
                <a:tc>
                  <a:txBody>
                    <a:bodyPr/>
                    <a:lstStyle/>
                    <a:p>
                      <a:r>
                        <a:rPr lang="ru-RU" dirty="0" smtClean="0"/>
                        <a:t>Отдых, развлечения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85%</a:t>
                      </a:r>
                      <a:endParaRPr lang="ru-RU" dirty="0"/>
                    </a:p>
                  </a:txBody>
                  <a:tcPr/>
                </a:tc>
              </a:tr>
              <a:tr h="540060">
                <a:tc>
                  <a:txBody>
                    <a:bodyPr/>
                    <a:lstStyle/>
                    <a:p>
                      <a:r>
                        <a:rPr lang="ru-RU" dirty="0" smtClean="0"/>
                        <a:t>Любовь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90%</a:t>
                      </a:r>
                      <a:endParaRPr lang="ru-RU" dirty="0"/>
                    </a:p>
                  </a:txBody>
                  <a:tcPr/>
                </a:tc>
              </a:tr>
              <a:tr h="540060">
                <a:tc>
                  <a:txBody>
                    <a:bodyPr/>
                    <a:lstStyle/>
                    <a:p>
                      <a:r>
                        <a:rPr lang="ru-RU" dirty="0" smtClean="0"/>
                        <a:t>Религия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60%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Взаимоотношения с представителями СМИ</a:t>
            </a:r>
            <a:endParaRPr lang="ru-RU" dirty="0"/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Публикации в местные СМИ о Церкви.</a:t>
            </a:r>
          </a:p>
          <a:p>
            <a:pPr eaLnBrk="1" hangingPunct="1"/>
            <a:r>
              <a:rPr lang="ru-RU" smtClean="0"/>
              <a:t>Реакция на публикации СМИ о Церкви</a:t>
            </a:r>
          </a:p>
          <a:p>
            <a:pPr eaLnBrk="1" hangingPunct="1"/>
            <a:r>
              <a:rPr lang="ru-RU" smtClean="0"/>
              <a:t>Приглашения на церковные мероприятия.</a:t>
            </a:r>
          </a:p>
          <a:p>
            <a:pPr eaLnBrk="1" hangingPunct="1"/>
            <a:r>
              <a:rPr lang="ru-RU" smtClean="0"/>
              <a:t>Организация пресс-конференций совместно с представителями других конфессий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Взаимодействие с другими </a:t>
            </a:r>
            <a:r>
              <a:rPr lang="ru-RU" dirty="0" err="1" smtClean="0"/>
              <a:t>конфессиями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Регулярные встречи в различных форматах (совет пресвитеров, межрелигиозный совет, МАРС и т.п.)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Совместные социальные проекты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Поддержка в защите религиозной свободы (пример Тула)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Поздравления с религиозными праздниками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Поздравления с личными праздниками глав религиозных общин.</a:t>
            </a:r>
            <a:endParaRPr lang="ru-RU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Помощь в организации социального служения</a:t>
            </a:r>
            <a:endParaRPr lang="ru-RU" dirty="0"/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Акции по уборке города</a:t>
            </a:r>
          </a:p>
          <a:p>
            <a:pPr eaLnBrk="1" hangingPunct="1"/>
            <a:r>
              <a:rPr lang="ru-RU" smtClean="0"/>
              <a:t>Помощь детским домам и домам престарелых</a:t>
            </a:r>
          </a:p>
          <a:p>
            <a:pPr eaLnBrk="1" hangingPunct="1"/>
            <a:r>
              <a:rPr lang="ru-RU" smtClean="0"/>
              <a:t>Благотворительные столовые</a:t>
            </a:r>
          </a:p>
          <a:p>
            <a:pPr eaLnBrk="1" hangingPunct="1"/>
            <a:r>
              <a:rPr lang="ru-RU" smtClean="0"/>
              <a:t>Гуманитарная помощь</a:t>
            </a:r>
          </a:p>
          <a:p>
            <a:pPr eaLnBrk="1" hangingPunct="1"/>
            <a:r>
              <a:rPr lang="ru-RU" smtClean="0"/>
              <a:t>Программы для молодежи по ЗОЖ</a:t>
            </a:r>
          </a:p>
          <a:p>
            <a:pPr eaLnBrk="1" hangingPunct="1"/>
            <a:r>
              <a:rPr lang="ru-RU" smtClean="0"/>
              <a:t>Пропаганда нравственных ценностей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Работа членами Церкви</a:t>
            </a:r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Проведение семинаров для членов Церкви разъясняющих Социальную концепцию.</a:t>
            </a:r>
          </a:p>
          <a:p>
            <a:pPr eaLnBrk="1" hangingPunct="1"/>
            <a:r>
              <a:rPr lang="ru-RU" smtClean="0"/>
              <a:t>Отношение к власти</a:t>
            </a:r>
          </a:p>
          <a:p>
            <a:pPr eaLnBrk="1" hangingPunct="1"/>
            <a:r>
              <a:rPr lang="ru-RU" smtClean="0"/>
              <a:t>Отношение к инаковерующим</a:t>
            </a:r>
          </a:p>
          <a:p>
            <a:pPr eaLnBrk="1" hangingPunct="1"/>
            <a:r>
              <a:rPr lang="ru-RU" smtClean="0"/>
              <a:t>Защита религиозной свободы</a:t>
            </a:r>
          </a:p>
          <a:p>
            <a:pPr eaLnBrk="1" hangingPunct="1"/>
            <a:r>
              <a:rPr lang="ru-RU" smtClean="0"/>
              <a:t>Общественные связи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/>
              <a:t>Литература</a:t>
            </a:r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Библия</a:t>
            </a:r>
          </a:p>
          <a:p>
            <a:pPr eaLnBrk="1" hangingPunct="1"/>
            <a:r>
              <a:rPr lang="ru-RU" smtClean="0"/>
              <a:t>Труды Е.Уайт</a:t>
            </a:r>
          </a:p>
          <a:p>
            <a:pPr eaLnBrk="1" hangingPunct="1"/>
            <a:r>
              <a:rPr lang="ru-RU" smtClean="0"/>
              <a:t>Социальное учение</a:t>
            </a:r>
          </a:p>
          <a:p>
            <a:pPr eaLnBrk="1" hangingPunct="1"/>
            <a:r>
              <a:rPr lang="ru-RU" smtClean="0"/>
              <a:t>Периодика Церкви (журналы, газеты)</a:t>
            </a:r>
          </a:p>
          <a:p>
            <a:pPr eaLnBrk="1" hangingPunct="1"/>
            <a:r>
              <a:rPr lang="ru-RU" smtClean="0"/>
              <a:t>Издания Славянского правового центра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Иерархия жизненных ценностей показывает что для большинства людей на первом месте стоит дружба. Вот почему так важно в работе </a:t>
            </a:r>
            <a:r>
              <a:rPr lang="ru-RU" dirty="0" err="1" smtClean="0"/>
              <a:t>адвентистских</a:t>
            </a:r>
            <a:r>
              <a:rPr lang="ru-RU" dirty="0" smtClean="0"/>
              <a:t> дипломатов установить добрые взаимоотношения с лидерами.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143000" y="814388"/>
            <a:ext cx="7772400" cy="762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Миротворцы</a:t>
            </a:r>
            <a:endParaRPr lang="en-US" dirty="0" smtClean="0"/>
          </a:p>
        </p:txBody>
      </p:sp>
      <p:sp>
        <p:nvSpPr>
          <p:cNvPr id="9219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Блаженны миротворцы, ибо они будут наречены сынами Божиими. </a:t>
            </a:r>
            <a:br>
              <a:rPr lang="ru-RU" smtClean="0"/>
            </a:br>
            <a:r>
              <a:rPr lang="en-US" i="1" smtClean="0"/>
              <a:t>.        </a:t>
            </a:r>
            <a:r>
              <a:rPr lang="ru-RU" smtClean="0"/>
              <a:t>Иисус</a:t>
            </a:r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ru-RU" smtClean="0"/>
              <a:t>Если возможно с вашей стороны, будьте в мире со всеми людьми. </a:t>
            </a:r>
            <a:br>
              <a:rPr lang="ru-RU" smtClean="0"/>
            </a:br>
            <a:r>
              <a:rPr lang="en-US" i="1" smtClean="0"/>
              <a:t>.    </a:t>
            </a:r>
            <a:r>
              <a:rPr lang="ru-RU" smtClean="0"/>
              <a:t>Павел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30175"/>
            <a:ext cx="7772400" cy="14462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Почему Адвентистам нужна Дипломатия</a:t>
            </a:r>
            <a:endParaRPr lang="en-US" dirty="0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981200"/>
            <a:ext cx="7848600" cy="4876800"/>
          </a:xfrm>
        </p:spPr>
        <p:txBody>
          <a:bodyPr/>
          <a:lstStyle/>
          <a:p>
            <a:pPr eaLnBrk="1" hangingPunct="1"/>
            <a:r>
              <a:rPr lang="ru-RU" sz="3600" smtClean="0"/>
              <a:t>Совершение нашей миссии, поддерживая мир и налаживая хорошие отношения  - гораздо эффективнее и не требует больших затрат, чем ведение бесполезной войны</a:t>
            </a:r>
            <a:r>
              <a:rPr lang="en-US" sz="360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3031</TotalTime>
  <Words>1941</Words>
  <Application>Microsoft Office PowerPoint</Application>
  <PresentationFormat>Экран (4:3)</PresentationFormat>
  <Paragraphs>450</Paragraphs>
  <Slides>64</Slides>
  <Notes>33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64</vt:i4>
      </vt:variant>
    </vt:vector>
  </HeadingPairs>
  <TitlesOfParts>
    <vt:vector size="66" baseType="lpstr">
      <vt:lpstr>Апекс</vt:lpstr>
      <vt:lpstr>Clip</vt:lpstr>
      <vt:lpstr> Адвентистская дипломатия</vt:lpstr>
      <vt:lpstr>Слайд 2</vt:lpstr>
      <vt:lpstr> Определение</vt:lpstr>
      <vt:lpstr>Адвентистская Дипломатия</vt:lpstr>
      <vt:lpstr>Налаживание Отношений</vt:lpstr>
      <vt:lpstr>Иерархия жизненных ценностей, соцопрос за 2005 г.</vt:lpstr>
      <vt:lpstr>Слайд 7</vt:lpstr>
      <vt:lpstr>Миротворцы</vt:lpstr>
      <vt:lpstr>Почему Адвентистам нужна Дипломатия</vt:lpstr>
      <vt:lpstr>Цели</vt:lpstr>
      <vt:lpstr>Цели</vt:lpstr>
      <vt:lpstr>Приоритет - Евангелизм</vt:lpstr>
      <vt:lpstr>Самые лучшие способы</vt:lpstr>
      <vt:lpstr>Изоляция?</vt:lpstr>
      <vt:lpstr>Разделение?</vt:lpstr>
      <vt:lpstr>Сотрудничество!</vt:lpstr>
      <vt:lpstr>Принципы Адвентистской Дипломатии</vt:lpstr>
      <vt:lpstr>Слайд 18</vt:lpstr>
      <vt:lpstr>Слайд 19</vt:lpstr>
      <vt:lpstr>Слайд 20</vt:lpstr>
      <vt:lpstr>Уровень религиозности населения планеты</vt:lpstr>
      <vt:lpstr>Самые религиозные страны</vt:lpstr>
      <vt:lpstr>Что нас ожидает в Будущем</vt:lpstr>
      <vt:lpstr>Четыре принципа адвентистской дипломатии</vt:lpstr>
      <vt:lpstr>1.Верная Информация</vt:lpstr>
      <vt:lpstr>2. Оппортунизм</vt:lpstr>
      <vt:lpstr>3. Стратегия</vt:lpstr>
      <vt:lpstr>Два важных вопроса в связи с ситуацией</vt:lpstr>
      <vt:lpstr>Установка Приоритетов</vt:lpstr>
      <vt:lpstr>4. Пророческий Взгляд</vt:lpstr>
      <vt:lpstr>Главные качества дипломата на примере дипломата ООН</vt:lpstr>
      <vt:lpstr>Честность</vt:lpstr>
      <vt:lpstr>Безнравственные Методы</vt:lpstr>
      <vt:lpstr>Уважение</vt:lpstr>
      <vt:lpstr>Скромность</vt:lpstr>
      <vt:lpstr>Терпение</vt:lpstr>
      <vt:lpstr>Поле Действия</vt:lpstr>
      <vt:lpstr>Библейские Дипломаты</vt:lpstr>
      <vt:lpstr>Апостол Павел в роли Посла</vt:lpstr>
      <vt:lpstr>Дипломаты Бога</vt:lpstr>
      <vt:lpstr>Результаты Действующей Дипломатии</vt:lpstr>
      <vt:lpstr>Действующая Дипломатия</vt:lpstr>
      <vt:lpstr>Воздвигая мосты </vt:lpstr>
      <vt:lpstr>Работа с СМИ</vt:lpstr>
      <vt:lpstr>Мудрое Изречение</vt:lpstr>
      <vt:lpstr>Отношение к светской власти</vt:lpstr>
      <vt:lpstr>Сферы сотрудничества церкви и государства</vt:lpstr>
      <vt:lpstr>Сферы сотрудничества церкви и государства</vt:lpstr>
      <vt:lpstr>Не допустимо сотрудничество в сферах:</vt:lpstr>
      <vt:lpstr>Церковь и общественно-политическая жизнь</vt:lpstr>
      <vt:lpstr>Руководитель отдела Общественных Связей и Религиозной Свободы</vt:lpstr>
      <vt:lpstr>Чем занимается руководитель ООСРС?</vt:lpstr>
      <vt:lpstr>Нелегкое служение</vt:lpstr>
      <vt:lpstr>Слайд 54</vt:lpstr>
      <vt:lpstr>Представление Церкви перед представителями местной власти </vt:lpstr>
      <vt:lpstr>Во время встречи</vt:lpstr>
      <vt:lpstr>Поздравления с праздниками</vt:lpstr>
      <vt:lpstr>Приглашение на церковные мероприятия</vt:lpstr>
      <vt:lpstr>Приглашение на церковные мероприятия</vt:lpstr>
      <vt:lpstr>Взаимоотношения с представителями СМИ</vt:lpstr>
      <vt:lpstr>Взаимодействие с другими конфессиями</vt:lpstr>
      <vt:lpstr>Помощь в организации социального служения</vt:lpstr>
      <vt:lpstr>Работа членами Церкви</vt:lpstr>
      <vt:lpstr>Литература</vt:lpstr>
    </vt:vector>
  </TitlesOfParts>
  <Company>General Conference of SDA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Graz</dc:creator>
  <cp:lastModifiedBy>Oleg Goncharov</cp:lastModifiedBy>
  <cp:revision>304</cp:revision>
  <cp:lastPrinted>1601-01-01T00:00:00Z</cp:lastPrinted>
  <dcterms:created xsi:type="dcterms:W3CDTF">2002-08-02T16:59:50Z</dcterms:created>
  <dcterms:modified xsi:type="dcterms:W3CDTF">2014-11-25T08:08:20Z</dcterms:modified>
</cp:coreProperties>
</file>